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52" r:id="rId1"/>
  </p:sldMasterIdLst>
  <p:notesMasterIdLst>
    <p:notesMasterId r:id="rId13"/>
  </p:notesMasterIdLst>
  <p:handoutMasterIdLst>
    <p:handoutMasterId r:id="rId14"/>
  </p:handoutMasterIdLst>
  <p:sldIdLst>
    <p:sldId id="294" r:id="rId2"/>
    <p:sldId id="258" r:id="rId3"/>
    <p:sldId id="280" r:id="rId4"/>
    <p:sldId id="282" r:id="rId5"/>
    <p:sldId id="288" r:id="rId6"/>
    <p:sldId id="289" r:id="rId7"/>
    <p:sldId id="290" r:id="rId8"/>
    <p:sldId id="284" r:id="rId9"/>
    <p:sldId id="293" r:id="rId10"/>
    <p:sldId id="292" r:id="rId11"/>
    <p:sldId id="295" r:id="rId12"/>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8047"/>
    <a:srgbClr val="D99925"/>
    <a:srgbClr val="D32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451" autoAdjust="0"/>
  </p:normalViewPr>
  <p:slideViewPr>
    <p:cSldViewPr snapToGrid="0">
      <p:cViewPr varScale="1">
        <p:scale>
          <a:sx n="45" d="100"/>
          <a:sy n="45" d="100"/>
        </p:scale>
        <p:origin x="1882"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4C6C22-BB8A-40B0-9EC7-A697CD940DAD}" type="doc">
      <dgm:prSet loTypeId="urn:microsoft.com/office/officeart/2005/8/layout/pyramid2" loCatId="list" qsTypeId="urn:microsoft.com/office/officeart/2005/8/quickstyle/simple1" qsCatId="simple" csTypeId="urn:microsoft.com/office/officeart/2005/8/colors/colorful2" csCatId="colorful" phldr="1"/>
      <dgm:spPr/>
    </dgm:pt>
    <dgm:pt modelId="{043FBF8B-68A5-4B6E-BE25-24FF2C6297D8}">
      <dgm:prSet phldrT="[Text]"/>
      <dgm:spPr>
        <a:ln>
          <a:solidFill>
            <a:schemeClr val="accent1">
              <a:lumMod val="75000"/>
            </a:schemeClr>
          </a:solidFill>
        </a:ln>
        <a:effectLst>
          <a:innerShdw blurRad="63500" dist="50800" dir="16200000">
            <a:prstClr val="black">
              <a:alpha val="50000"/>
            </a:prstClr>
          </a:innerShdw>
        </a:effectLst>
      </dgm:spPr>
      <dgm:t>
        <a:bodyPr/>
        <a:lstStyle/>
        <a:p>
          <a:r>
            <a:rPr lang="en-US" dirty="0" smtClean="0"/>
            <a:t>Longest History and Most need</a:t>
          </a:r>
          <a:endParaRPr lang="en-US" dirty="0"/>
        </a:p>
      </dgm:t>
    </dgm:pt>
    <dgm:pt modelId="{785472E9-7D85-416B-BD9C-0C452FDE2D33}" type="parTrans" cxnId="{F27469C3-2296-4529-B79C-4E28976B8BC2}">
      <dgm:prSet/>
      <dgm:spPr/>
      <dgm:t>
        <a:bodyPr/>
        <a:lstStyle/>
        <a:p>
          <a:endParaRPr lang="en-US"/>
        </a:p>
      </dgm:t>
    </dgm:pt>
    <dgm:pt modelId="{3F33A0C6-A423-48D2-A715-3CD2197889A6}" type="sibTrans" cxnId="{F27469C3-2296-4529-B79C-4E28976B8BC2}">
      <dgm:prSet/>
      <dgm:spPr/>
      <dgm:t>
        <a:bodyPr/>
        <a:lstStyle/>
        <a:p>
          <a:endParaRPr lang="en-US"/>
        </a:p>
      </dgm:t>
    </dgm:pt>
    <dgm:pt modelId="{C9265D5A-D2B5-462D-8872-4545790A7662}">
      <dgm:prSet phldrT="[Text]"/>
      <dgm:spPr>
        <a:ln>
          <a:solidFill>
            <a:schemeClr val="accent1">
              <a:lumMod val="75000"/>
            </a:schemeClr>
          </a:solidFill>
        </a:ln>
        <a:effectLst>
          <a:innerShdw blurRad="63500" dist="50800" dir="16200000">
            <a:prstClr val="black">
              <a:alpha val="50000"/>
            </a:prstClr>
          </a:innerShdw>
        </a:effectLst>
      </dgm:spPr>
      <dgm:t>
        <a:bodyPr/>
        <a:lstStyle/>
        <a:p>
          <a:r>
            <a:rPr lang="en-US" dirty="0" smtClean="0"/>
            <a:t>All other chronic homeless</a:t>
          </a:r>
          <a:endParaRPr lang="en-US" dirty="0"/>
        </a:p>
      </dgm:t>
    </dgm:pt>
    <dgm:pt modelId="{9DC26DE8-6144-4B75-909E-0217E8E4636D}" type="parTrans" cxnId="{17D1A3F5-C5B8-45D2-89F0-B9FCCFF78E21}">
      <dgm:prSet/>
      <dgm:spPr/>
      <dgm:t>
        <a:bodyPr/>
        <a:lstStyle/>
        <a:p>
          <a:endParaRPr lang="en-US"/>
        </a:p>
      </dgm:t>
    </dgm:pt>
    <dgm:pt modelId="{74CD707E-FC46-4382-9DFC-8C61602EF71C}" type="sibTrans" cxnId="{17D1A3F5-C5B8-45D2-89F0-B9FCCFF78E21}">
      <dgm:prSet/>
      <dgm:spPr/>
      <dgm:t>
        <a:bodyPr/>
        <a:lstStyle/>
        <a:p>
          <a:endParaRPr lang="en-US"/>
        </a:p>
      </dgm:t>
    </dgm:pt>
    <dgm:pt modelId="{68D4D754-E3FC-4051-ACD8-374156E8577D}">
      <dgm:prSet/>
      <dgm:spPr>
        <a:ln>
          <a:solidFill>
            <a:schemeClr val="accent1">
              <a:lumMod val="75000"/>
            </a:schemeClr>
          </a:solidFill>
        </a:ln>
        <a:effectLst>
          <a:innerShdw blurRad="63500" dist="50800" dir="16200000">
            <a:prstClr val="black">
              <a:alpha val="50000"/>
            </a:prstClr>
          </a:innerShdw>
        </a:effectLst>
      </dgm:spPr>
      <dgm:t>
        <a:bodyPr/>
        <a:lstStyle/>
        <a:p>
          <a:r>
            <a:rPr lang="en-US" dirty="0" smtClean="0"/>
            <a:t>Longest History</a:t>
          </a:r>
          <a:endParaRPr lang="en-US" dirty="0"/>
        </a:p>
      </dgm:t>
    </dgm:pt>
    <dgm:pt modelId="{D517AE9F-EFF3-49E7-A7B4-9419ED609076}" type="parTrans" cxnId="{B1D515DC-9FEC-4A19-90F4-47D68ECA59F3}">
      <dgm:prSet/>
      <dgm:spPr/>
      <dgm:t>
        <a:bodyPr/>
        <a:lstStyle/>
        <a:p>
          <a:endParaRPr lang="en-US"/>
        </a:p>
      </dgm:t>
    </dgm:pt>
    <dgm:pt modelId="{706571DD-785E-4E5B-A614-C1BCAB2E4F66}" type="sibTrans" cxnId="{B1D515DC-9FEC-4A19-90F4-47D68ECA59F3}">
      <dgm:prSet/>
      <dgm:spPr/>
      <dgm:t>
        <a:bodyPr/>
        <a:lstStyle/>
        <a:p>
          <a:endParaRPr lang="en-US"/>
        </a:p>
      </dgm:t>
    </dgm:pt>
    <dgm:pt modelId="{6DE370A6-5E5A-4021-9504-4034FFA3D069}">
      <dgm:prSet/>
      <dgm:spPr>
        <a:ln>
          <a:solidFill>
            <a:schemeClr val="accent1">
              <a:lumMod val="75000"/>
            </a:schemeClr>
          </a:solidFill>
        </a:ln>
        <a:effectLst>
          <a:innerShdw blurRad="63500" dist="50800" dir="16200000">
            <a:prstClr val="black">
              <a:alpha val="50000"/>
            </a:prstClr>
          </a:innerShdw>
        </a:effectLst>
      </dgm:spPr>
      <dgm:t>
        <a:bodyPr/>
        <a:lstStyle/>
        <a:p>
          <a:r>
            <a:rPr lang="en-US" dirty="0" smtClean="0"/>
            <a:t>Most severe service needs</a:t>
          </a:r>
          <a:endParaRPr lang="en-US" dirty="0"/>
        </a:p>
      </dgm:t>
    </dgm:pt>
    <dgm:pt modelId="{67E2A8FE-3963-4CCA-8AC7-9FBFBEB63F91}" type="parTrans" cxnId="{4374E87B-8DED-472D-884C-90CA19E38E0B}">
      <dgm:prSet/>
      <dgm:spPr/>
      <dgm:t>
        <a:bodyPr/>
        <a:lstStyle/>
        <a:p>
          <a:endParaRPr lang="en-US"/>
        </a:p>
      </dgm:t>
    </dgm:pt>
    <dgm:pt modelId="{506BA806-F732-43A0-8533-EE9EC294BCD4}" type="sibTrans" cxnId="{4374E87B-8DED-472D-884C-90CA19E38E0B}">
      <dgm:prSet/>
      <dgm:spPr/>
      <dgm:t>
        <a:bodyPr/>
        <a:lstStyle/>
        <a:p>
          <a:endParaRPr lang="en-US"/>
        </a:p>
      </dgm:t>
    </dgm:pt>
    <dgm:pt modelId="{CD2E2F8C-4635-485A-A9B1-80895AFFA7F5}" type="pres">
      <dgm:prSet presAssocID="{764C6C22-BB8A-40B0-9EC7-A697CD940DAD}" presName="compositeShape" presStyleCnt="0">
        <dgm:presLayoutVars>
          <dgm:dir/>
          <dgm:resizeHandles/>
        </dgm:presLayoutVars>
      </dgm:prSet>
      <dgm:spPr/>
    </dgm:pt>
    <dgm:pt modelId="{C0EE8D80-837E-4AC2-962F-3420E622595C}" type="pres">
      <dgm:prSet presAssocID="{764C6C22-BB8A-40B0-9EC7-A697CD940DAD}" presName="pyramid" presStyleLbl="node1" presStyleIdx="0" presStyleCnt="1"/>
      <dgm:spPr/>
    </dgm:pt>
    <dgm:pt modelId="{6C987CD7-C85A-4B2E-A435-7F9C34BB6D3F}" type="pres">
      <dgm:prSet presAssocID="{764C6C22-BB8A-40B0-9EC7-A697CD940DAD}" presName="theList" presStyleCnt="0"/>
      <dgm:spPr/>
    </dgm:pt>
    <dgm:pt modelId="{D658749F-AC1F-47FB-8E3B-C3BCA6876706}" type="pres">
      <dgm:prSet presAssocID="{043FBF8B-68A5-4B6E-BE25-24FF2C6297D8}" presName="aNode" presStyleLbl="fgAcc1" presStyleIdx="0" presStyleCnt="4">
        <dgm:presLayoutVars>
          <dgm:bulletEnabled val="1"/>
        </dgm:presLayoutVars>
      </dgm:prSet>
      <dgm:spPr/>
      <dgm:t>
        <a:bodyPr/>
        <a:lstStyle/>
        <a:p>
          <a:endParaRPr lang="en-US"/>
        </a:p>
      </dgm:t>
    </dgm:pt>
    <dgm:pt modelId="{9FDCCA20-70A9-45D3-8890-BBB54FB4B98E}" type="pres">
      <dgm:prSet presAssocID="{043FBF8B-68A5-4B6E-BE25-24FF2C6297D8}" presName="aSpace" presStyleCnt="0"/>
      <dgm:spPr/>
    </dgm:pt>
    <dgm:pt modelId="{BB37A573-27DD-48FB-A924-2ABBA0377FAA}" type="pres">
      <dgm:prSet presAssocID="{68D4D754-E3FC-4051-ACD8-374156E8577D}" presName="aNode" presStyleLbl="fgAcc1" presStyleIdx="1" presStyleCnt="4">
        <dgm:presLayoutVars>
          <dgm:bulletEnabled val="1"/>
        </dgm:presLayoutVars>
      </dgm:prSet>
      <dgm:spPr/>
      <dgm:t>
        <a:bodyPr/>
        <a:lstStyle/>
        <a:p>
          <a:endParaRPr lang="en-US"/>
        </a:p>
      </dgm:t>
    </dgm:pt>
    <dgm:pt modelId="{D9B91A7F-FC0B-4747-8561-F296DD0D2ACC}" type="pres">
      <dgm:prSet presAssocID="{68D4D754-E3FC-4051-ACD8-374156E8577D}" presName="aSpace" presStyleCnt="0"/>
      <dgm:spPr/>
    </dgm:pt>
    <dgm:pt modelId="{5BDC45C6-B96D-4ACD-8581-DD5FDD408995}" type="pres">
      <dgm:prSet presAssocID="{6DE370A6-5E5A-4021-9504-4034FFA3D069}" presName="aNode" presStyleLbl="fgAcc1" presStyleIdx="2" presStyleCnt="4">
        <dgm:presLayoutVars>
          <dgm:bulletEnabled val="1"/>
        </dgm:presLayoutVars>
      </dgm:prSet>
      <dgm:spPr/>
      <dgm:t>
        <a:bodyPr/>
        <a:lstStyle/>
        <a:p>
          <a:endParaRPr lang="en-US"/>
        </a:p>
      </dgm:t>
    </dgm:pt>
    <dgm:pt modelId="{8ECFCD8F-4B5C-4C8C-90AF-8B80459A199E}" type="pres">
      <dgm:prSet presAssocID="{6DE370A6-5E5A-4021-9504-4034FFA3D069}" presName="aSpace" presStyleCnt="0"/>
      <dgm:spPr/>
    </dgm:pt>
    <dgm:pt modelId="{7BB31D08-481D-477F-98E7-7044CF03FD90}" type="pres">
      <dgm:prSet presAssocID="{C9265D5A-D2B5-462D-8872-4545790A7662}" presName="aNode" presStyleLbl="fgAcc1" presStyleIdx="3" presStyleCnt="4">
        <dgm:presLayoutVars>
          <dgm:bulletEnabled val="1"/>
        </dgm:presLayoutVars>
      </dgm:prSet>
      <dgm:spPr/>
      <dgm:t>
        <a:bodyPr/>
        <a:lstStyle/>
        <a:p>
          <a:endParaRPr lang="en-US"/>
        </a:p>
      </dgm:t>
    </dgm:pt>
    <dgm:pt modelId="{01F1E96A-C9B2-4F3C-94E4-6C862583A029}" type="pres">
      <dgm:prSet presAssocID="{C9265D5A-D2B5-462D-8872-4545790A7662}" presName="aSpace" presStyleCnt="0"/>
      <dgm:spPr/>
    </dgm:pt>
  </dgm:ptLst>
  <dgm:cxnLst>
    <dgm:cxn modelId="{B1D515DC-9FEC-4A19-90F4-47D68ECA59F3}" srcId="{764C6C22-BB8A-40B0-9EC7-A697CD940DAD}" destId="{68D4D754-E3FC-4051-ACD8-374156E8577D}" srcOrd="1" destOrd="0" parTransId="{D517AE9F-EFF3-49E7-A7B4-9419ED609076}" sibTransId="{706571DD-785E-4E5B-A614-C1BCAB2E4F66}"/>
    <dgm:cxn modelId="{10B92D83-6503-4A62-AC7F-5655A4FB4687}" type="presOf" srcId="{6DE370A6-5E5A-4021-9504-4034FFA3D069}" destId="{5BDC45C6-B96D-4ACD-8581-DD5FDD408995}" srcOrd="0" destOrd="0" presId="urn:microsoft.com/office/officeart/2005/8/layout/pyramid2"/>
    <dgm:cxn modelId="{A0D9D3F0-EFD9-4878-9F01-E035B0FAAACD}" type="presOf" srcId="{764C6C22-BB8A-40B0-9EC7-A697CD940DAD}" destId="{CD2E2F8C-4635-485A-A9B1-80895AFFA7F5}" srcOrd="0" destOrd="0" presId="urn:microsoft.com/office/officeart/2005/8/layout/pyramid2"/>
    <dgm:cxn modelId="{97E4B4EB-8288-4418-8C50-04D0B1BF1F35}" type="presOf" srcId="{C9265D5A-D2B5-462D-8872-4545790A7662}" destId="{7BB31D08-481D-477F-98E7-7044CF03FD90}" srcOrd="0" destOrd="0" presId="urn:microsoft.com/office/officeart/2005/8/layout/pyramid2"/>
    <dgm:cxn modelId="{17D1A3F5-C5B8-45D2-89F0-B9FCCFF78E21}" srcId="{764C6C22-BB8A-40B0-9EC7-A697CD940DAD}" destId="{C9265D5A-D2B5-462D-8872-4545790A7662}" srcOrd="3" destOrd="0" parTransId="{9DC26DE8-6144-4B75-909E-0217E8E4636D}" sibTransId="{74CD707E-FC46-4382-9DFC-8C61602EF71C}"/>
    <dgm:cxn modelId="{26B6A688-CF3A-4D0C-84F3-A828A507903C}" type="presOf" srcId="{043FBF8B-68A5-4B6E-BE25-24FF2C6297D8}" destId="{D658749F-AC1F-47FB-8E3B-C3BCA6876706}" srcOrd="0" destOrd="0" presId="urn:microsoft.com/office/officeart/2005/8/layout/pyramid2"/>
    <dgm:cxn modelId="{4374E87B-8DED-472D-884C-90CA19E38E0B}" srcId="{764C6C22-BB8A-40B0-9EC7-A697CD940DAD}" destId="{6DE370A6-5E5A-4021-9504-4034FFA3D069}" srcOrd="2" destOrd="0" parTransId="{67E2A8FE-3963-4CCA-8AC7-9FBFBEB63F91}" sibTransId="{506BA806-F732-43A0-8533-EE9EC294BCD4}"/>
    <dgm:cxn modelId="{42265301-A3B8-4BC9-9D22-F377B537E45B}" type="presOf" srcId="{68D4D754-E3FC-4051-ACD8-374156E8577D}" destId="{BB37A573-27DD-48FB-A924-2ABBA0377FAA}" srcOrd="0" destOrd="0" presId="urn:microsoft.com/office/officeart/2005/8/layout/pyramid2"/>
    <dgm:cxn modelId="{F27469C3-2296-4529-B79C-4E28976B8BC2}" srcId="{764C6C22-BB8A-40B0-9EC7-A697CD940DAD}" destId="{043FBF8B-68A5-4B6E-BE25-24FF2C6297D8}" srcOrd="0" destOrd="0" parTransId="{785472E9-7D85-416B-BD9C-0C452FDE2D33}" sibTransId="{3F33A0C6-A423-48D2-A715-3CD2197889A6}"/>
    <dgm:cxn modelId="{E34EF6E6-DBAE-45EB-BAF8-C82BF2F04CB9}" type="presParOf" srcId="{CD2E2F8C-4635-485A-A9B1-80895AFFA7F5}" destId="{C0EE8D80-837E-4AC2-962F-3420E622595C}" srcOrd="0" destOrd="0" presId="urn:microsoft.com/office/officeart/2005/8/layout/pyramid2"/>
    <dgm:cxn modelId="{FC7AF469-09C6-4417-B7B8-5DC2E7ABD03A}" type="presParOf" srcId="{CD2E2F8C-4635-485A-A9B1-80895AFFA7F5}" destId="{6C987CD7-C85A-4B2E-A435-7F9C34BB6D3F}" srcOrd="1" destOrd="0" presId="urn:microsoft.com/office/officeart/2005/8/layout/pyramid2"/>
    <dgm:cxn modelId="{79E46B18-4CD8-4E06-8211-D86B51361B0D}" type="presParOf" srcId="{6C987CD7-C85A-4B2E-A435-7F9C34BB6D3F}" destId="{D658749F-AC1F-47FB-8E3B-C3BCA6876706}" srcOrd="0" destOrd="0" presId="urn:microsoft.com/office/officeart/2005/8/layout/pyramid2"/>
    <dgm:cxn modelId="{024B516D-B4D7-40D3-B77E-3B3EF4AB2F7A}" type="presParOf" srcId="{6C987CD7-C85A-4B2E-A435-7F9C34BB6D3F}" destId="{9FDCCA20-70A9-45D3-8890-BBB54FB4B98E}" srcOrd="1" destOrd="0" presId="urn:microsoft.com/office/officeart/2005/8/layout/pyramid2"/>
    <dgm:cxn modelId="{816D2039-5BDE-4861-8799-63D2BAFAA858}" type="presParOf" srcId="{6C987CD7-C85A-4B2E-A435-7F9C34BB6D3F}" destId="{BB37A573-27DD-48FB-A924-2ABBA0377FAA}" srcOrd="2" destOrd="0" presId="urn:microsoft.com/office/officeart/2005/8/layout/pyramid2"/>
    <dgm:cxn modelId="{75DF9976-8F7A-413E-8C35-54402EF18A21}" type="presParOf" srcId="{6C987CD7-C85A-4B2E-A435-7F9C34BB6D3F}" destId="{D9B91A7F-FC0B-4747-8561-F296DD0D2ACC}" srcOrd="3" destOrd="0" presId="urn:microsoft.com/office/officeart/2005/8/layout/pyramid2"/>
    <dgm:cxn modelId="{D2F70375-17D9-40E8-A030-05F9D805EBB5}" type="presParOf" srcId="{6C987CD7-C85A-4B2E-A435-7F9C34BB6D3F}" destId="{5BDC45C6-B96D-4ACD-8581-DD5FDD408995}" srcOrd="4" destOrd="0" presId="urn:microsoft.com/office/officeart/2005/8/layout/pyramid2"/>
    <dgm:cxn modelId="{B402D1CF-465A-4913-807A-0D09E8D80639}" type="presParOf" srcId="{6C987CD7-C85A-4B2E-A435-7F9C34BB6D3F}" destId="{8ECFCD8F-4B5C-4C8C-90AF-8B80459A199E}" srcOrd="5" destOrd="0" presId="urn:microsoft.com/office/officeart/2005/8/layout/pyramid2"/>
    <dgm:cxn modelId="{C436FF61-23D4-4620-A906-517D2E4EE780}" type="presParOf" srcId="{6C987CD7-C85A-4B2E-A435-7F9C34BB6D3F}" destId="{7BB31D08-481D-477F-98E7-7044CF03FD90}" srcOrd="6" destOrd="0" presId="urn:microsoft.com/office/officeart/2005/8/layout/pyramid2"/>
    <dgm:cxn modelId="{887F7C1F-B039-4CFA-B09D-3CD392D93812}" type="presParOf" srcId="{6C987CD7-C85A-4B2E-A435-7F9C34BB6D3F}" destId="{01F1E96A-C9B2-4F3C-94E4-6C862583A029}"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E8D80-837E-4AC2-962F-3420E622595C}">
      <dsp:nvSpPr>
        <dsp:cNvPr id="0" name=""/>
        <dsp:cNvSpPr/>
      </dsp:nvSpPr>
      <dsp:spPr>
        <a:xfrm>
          <a:off x="0" y="0"/>
          <a:ext cx="3000532" cy="4059544"/>
        </a:xfrm>
        <a:prstGeom prst="triangl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58749F-AC1F-47FB-8E3B-C3BCA6876706}">
      <dsp:nvSpPr>
        <dsp:cNvPr id="0" name=""/>
        <dsp:cNvSpPr/>
      </dsp:nvSpPr>
      <dsp:spPr>
        <a:xfrm>
          <a:off x="1500266" y="406350"/>
          <a:ext cx="1950345" cy="721520"/>
        </a:xfrm>
        <a:prstGeom prst="roundRect">
          <a:avLst/>
        </a:prstGeom>
        <a:solidFill>
          <a:schemeClr val="lt1">
            <a:alpha val="90000"/>
            <a:hueOff val="0"/>
            <a:satOff val="0"/>
            <a:lumOff val="0"/>
            <a:alphaOff val="0"/>
          </a:schemeClr>
        </a:solidFill>
        <a:ln w="19050" cap="flat" cmpd="sng" algn="ctr">
          <a:solidFill>
            <a:schemeClr val="accent1">
              <a:lumMod val="75000"/>
            </a:schemeClr>
          </a:solidFill>
          <a:prstDash val="solid"/>
        </a:ln>
        <a:effectLst>
          <a:innerShdw blurRad="63500" dist="50800" dir="162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Longest History and Most need</a:t>
          </a:r>
          <a:endParaRPr lang="en-US" sz="2000" kern="1200" dirty="0"/>
        </a:p>
      </dsp:txBody>
      <dsp:txXfrm>
        <a:off x="1535488" y="441572"/>
        <a:ext cx="1879901" cy="651076"/>
      </dsp:txXfrm>
    </dsp:sp>
    <dsp:sp modelId="{BB37A573-27DD-48FB-A924-2ABBA0377FAA}">
      <dsp:nvSpPr>
        <dsp:cNvPr id="0" name=""/>
        <dsp:cNvSpPr/>
      </dsp:nvSpPr>
      <dsp:spPr>
        <a:xfrm>
          <a:off x="1500266" y="1218061"/>
          <a:ext cx="1950345" cy="721520"/>
        </a:xfrm>
        <a:prstGeom prst="roundRect">
          <a:avLst/>
        </a:prstGeom>
        <a:solidFill>
          <a:schemeClr val="lt1">
            <a:alpha val="90000"/>
            <a:hueOff val="0"/>
            <a:satOff val="0"/>
            <a:lumOff val="0"/>
            <a:alphaOff val="0"/>
          </a:schemeClr>
        </a:solidFill>
        <a:ln w="19050" cap="flat" cmpd="sng" algn="ctr">
          <a:solidFill>
            <a:schemeClr val="accent1">
              <a:lumMod val="75000"/>
            </a:schemeClr>
          </a:solidFill>
          <a:prstDash val="solid"/>
        </a:ln>
        <a:effectLst>
          <a:innerShdw blurRad="63500" dist="50800" dir="162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Longest History</a:t>
          </a:r>
          <a:endParaRPr lang="en-US" sz="2000" kern="1200" dirty="0"/>
        </a:p>
      </dsp:txBody>
      <dsp:txXfrm>
        <a:off x="1535488" y="1253283"/>
        <a:ext cx="1879901" cy="651076"/>
      </dsp:txXfrm>
    </dsp:sp>
    <dsp:sp modelId="{5BDC45C6-B96D-4ACD-8581-DD5FDD408995}">
      <dsp:nvSpPr>
        <dsp:cNvPr id="0" name=""/>
        <dsp:cNvSpPr/>
      </dsp:nvSpPr>
      <dsp:spPr>
        <a:xfrm>
          <a:off x="1500266" y="2029772"/>
          <a:ext cx="1950345" cy="721520"/>
        </a:xfrm>
        <a:prstGeom prst="roundRect">
          <a:avLst/>
        </a:prstGeom>
        <a:solidFill>
          <a:schemeClr val="lt1">
            <a:alpha val="90000"/>
            <a:hueOff val="0"/>
            <a:satOff val="0"/>
            <a:lumOff val="0"/>
            <a:alphaOff val="0"/>
          </a:schemeClr>
        </a:solidFill>
        <a:ln w="19050" cap="flat" cmpd="sng" algn="ctr">
          <a:solidFill>
            <a:schemeClr val="accent1">
              <a:lumMod val="75000"/>
            </a:schemeClr>
          </a:solidFill>
          <a:prstDash val="solid"/>
        </a:ln>
        <a:effectLst>
          <a:innerShdw blurRad="63500" dist="50800" dir="162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Most severe service needs</a:t>
          </a:r>
          <a:endParaRPr lang="en-US" sz="2000" kern="1200" dirty="0"/>
        </a:p>
      </dsp:txBody>
      <dsp:txXfrm>
        <a:off x="1535488" y="2064994"/>
        <a:ext cx="1879901" cy="651076"/>
      </dsp:txXfrm>
    </dsp:sp>
    <dsp:sp modelId="{7BB31D08-481D-477F-98E7-7044CF03FD90}">
      <dsp:nvSpPr>
        <dsp:cNvPr id="0" name=""/>
        <dsp:cNvSpPr/>
      </dsp:nvSpPr>
      <dsp:spPr>
        <a:xfrm>
          <a:off x="1500266" y="2841482"/>
          <a:ext cx="1950345" cy="721520"/>
        </a:xfrm>
        <a:prstGeom prst="roundRect">
          <a:avLst/>
        </a:prstGeom>
        <a:solidFill>
          <a:schemeClr val="lt1">
            <a:alpha val="90000"/>
            <a:hueOff val="0"/>
            <a:satOff val="0"/>
            <a:lumOff val="0"/>
            <a:alphaOff val="0"/>
          </a:schemeClr>
        </a:solidFill>
        <a:ln w="19050" cap="flat" cmpd="sng" algn="ctr">
          <a:solidFill>
            <a:schemeClr val="accent1">
              <a:lumMod val="75000"/>
            </a:schemeClr>
          </a:solidFill>
          <a:prstDash val="solid"/>
        </a:ln>
        <a:effectLst>
          <a:innerShdw blurRad="63500" dist="50800" dir="16200000">
            <a:prstClr val="black">
              <a:alpha val="50000"/>
            </a:prstClr>
          </a:innerShdw>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All other chronic homeless</a:t>
          </a:r>
          <a:endParaRPr lang="en-US" sz="2000" kern="1200" dirty="0"/>
        </a:p>
      </dsp:txBody>
      <dsp:txXfrm>
        <a:off x="1535488" y="2876704"/>
        <a:ext cx="1879901" cy="65107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4227A29A-324D-4A5D-9307-954CC3FB89D0}" type="datetimeFigureOut">
              <a:rPr lang="en-US" smtClean="0"/>
              <a:t>5/14/2015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4EFCE2D5-193F-4D7C-8F6C-96C3446D34EE}" type="slidenum">
              <a:rPr lang="en-US" smtClean="0"/>
              <a:t>‹#›</a:t>
            </a:fld>
            <a:endParaRPr lang="en-US"/>
          </a:p>
        </p:txBody>
      </p:sp>
    </p:spTree>
    <p:extLst>
      <p:ext uri="{BB962C8B-B14F-4D97-AF65-F5344CB8AC3E}">
        <p14:creationId xmlns:p14="http://schemas.microsoft.com/office/powerpoint/2010/main" val="2609238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415790"/>
            <a:ext cx="5608319" cy="4183380"/>
          </a:xfrm>
          <a:prstGeom prst="rect">
            <a:avLst/>
          </a:prstGeom>
          <a:noFill/>
          <a:ln>
            <a:noFill/>
          </a:ln>
        </p:spPr>
        <p:txBody>
          <a:bodyPr lIns="93156" tIns="93156" rIns="93156" bIns="93156"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301779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701041" y="4415790"/>
            <a:ext cx="5608319" cy="4183380"/>
          </a:xfrm>
          <a:prstGeom prst="rect">
            <a:avLst/>
          </a:prstGeom>
        </p:spPr>
        <p:txBody>
          <a:bodyPr lIns="93156" tIns="93156" rIns="93156" bIns="93156" anchor="ctr" anchorCtr="0">
            <a:noAutofit/>
          </a:bodyPr>
          <a:lstStyle/>
          <a:p>
            <a:endParaRPr dirty="0"/>
          </a:p>
        </p:txBody>
      </p:sp>
      <p:sp>
        <p:nvSpPr>
          <p:cNvPr id="83" name="Shape 83"/>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13932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71329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SOS</a:t>
            </a:r>
            <a:r>
              <a:rPr lang="en-US" baseline="0" dirty="0" smtClean="0"/>
              <a:t> Workflow is still in draft. HMSI Release language also being developed – OC plans on having it a separate document than embedded in the current HMIS ROI.</a:t>
            </a:r>
            <a:endParaRPr lang="en-US" dirty="0"/>
          </a:p>
        </p:txBody>
      </p:sp>
    </p:spTree>
    <p:extLst>
      <p:ext uri="{BB962C8B-B14F-4D97-AF65-F5344CB8AC3E}">
        <p14:creationId xmlns:p14="http://schemas.microsoft.com/office/powerpoint/2010/main" val="454985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701041" y="4415790"/>
            <a:ext cx="5608319" cy="4183380"/>
          </a:xfrm>
          <a:prstGeom prst="rect">
            <a:avLst/>
          </a:prstGeom>
        </p:spPr>
        <p:txBody>
          <a:bodyPr lIns="93156" tIns="93156" rIns="93156" bIns="93156" anchor="ctr" anchorCtr="0">
            <a:noAutofit/>
          </a:bodyPr>
          <a:lstStyle/>
          <a:p>
            <a:r>
              <a:rPr lang="en-US" b="1" dirty="0" smtClean="0">
                <a:solidFill>
                  <a:srgbClr val="FF0000"/>
                </a:solidFill>
                <a:latin typeface="Baskerville Old Face" panose="02020602080505020303" pitchFamily="18" charset="0"/>
              </a:rPr>
              <a:t>Debra</a:t>
            </a:r>
          </a:p>
          <a:p>
            <a:endParaRPr lang="en-US" b="1" dirty="0" smtClean="0">
              <a:solidFill>
                <a:srgbClr val="FF0000"/>
              </a:solidFill>
              <a:latin typeface="Baskerville Old Face" panose="02020602080505020303" pitchFamily="18" charset="0"/>
            </a:endParaRPr>
          </a:p>
          <a:p>
            <a:r>
              <a:rPr lang="en-US" b="1" dirty="0" smtClean="0">
                <a:solidFill>
                  <a:srgbClr val="FF0000"/>
                </a:solidFill>
                <a:latin typeface="Baskerville Old Face" panose="02020602080505020303" pitchFamily="18" charset="0"/>
              </a:rPr>
              <a:t>THIS IS A PHASE IN SLIDE, MULTIPLE</a:t>
            </a:r>
            <a:r>
              <a:rPr lang="en-US" b="1" baseline="0" dirty="0" smtClean="0">
                <a:solidFill>
                  <a:srgbClr val="FF0000"/>
                </a:solidFill>
                <a:latin typeface="Baskerville Old Face" panose="02020602080505020303" pitchFamily="18" charset="0"/>
              </a:rPr>
              <a:t> CLICKS TO GO THROUGH THE KEY FUNCTIONS WHICH ARE IN “Findings”</a:t>
            </a:r>
          </a:p>
          <a:p>
            <a:endParaRPr lang="en-US" baseline="0" dirty="0" smtClean="0">
              <a:latin typeface="Baskerville Old Face" panose="02020602080505020303" pitchFamily="18" charset="0"/>
            </a:endParaRPr>
          </a:p>
          <a:p>
            <a:r>
              <a:rPr lang="en-US" dirty="0" smtClean="0"/>
              <a:t>This meeting took a lot of planning. . . </a:t>
            </a:r>
          </a:p>
          <a:p>
            <a:pPr marL="174697" indent="-174697">
              <a:buFontTx/>
              <a:buChar char="-"/>
            </a:pPr>
            <a:r>
              <a:rPr lang="en-US" dirty="0" smtClean="0"/>
              <a:t>Get the group together, various partners that had not always worked</a:t>
            </a:r>
            <a:r>
              <a:rPr lang="en-US" baseline="0" dirty="0" smtClean="0"/>
              <a:t> together collaboratively, especially when it came to PSH</a:t>
            </a:r>
          </a:p>
          <a:p>
            <a:pPr marL="174697" indent="-174697">
              <a:buFontTx/>
              <a:buChar char="-"/>
            </a:pPr>
            <a:r>
              <a:rPr lang="en-US" baseline="0" dirty="0" smtClean="0"/>
              <a:t>First meeting, a lot of staring at each other – looking back it’s a completely different group and dynamic now</a:t>
            </a:r>
          </a:p>
          <a:p>
            <a:pPr marL="174697" indent="-174697">
              <a:buFontTx/>
              <a:buChar char="-"/>
            </a:pPr>
            <a:r>
              <a:rPr lang="en-US" baseline="0" dirty="0" smtClean="0"/>
              <a:t>Develop a comfortable environment, met outside of anyone’s office</a:t>
            </a:r>
          </a:p>
          <a:p>
            <a:pPr marL="174697" indent="-174697">
              <a:buFontTx/>
              <a:buChar char="-"/>
            </a:pPr>
            <a:r>
              <a:rPr lang="en-US" baseline="0" dirty="0" smtClean="0"/>
              <a:t>Meeting at a local Panera. . . Allowed for everyone to get a bite to eat or a cup of coffee. </a:t>
            </a:r>
          </a:p>
          <a:p>
            <a:pPr marL="174697" indent="-174697">
              <a:buFontTx/>
              <a:buChar char="-"/>
            </a:pPr>
            <a:r>
              <a:rPr lang="en-US" baseline="0" dirty="0" smtClean="0"/>
              <a:t>Continued to meet offsite until we got to the point where we were going to start talking about confidential information. This was limited to processes.</a:t>
            </a:r>
          </a:p>
          <a:p>
            <a:pPr marL="174697" indent="-174697">
              <a:buFontTx/>
              <a:buChar char="-"/>
            </a:pPr>
            <a:endParaRPr lang="en-US" baseline="0" dirty="0" smtClean="0"/>
          </a:p>
          <a:p>
            <a:r>
              <a:rPr lang="en-US" baseline="0" dirty="0" smtClean="0"/>
              <a:t>Findings:</a:t>
            </a:r>
          </a:p>
          <a:p>
            <a:pPr marL="174697" indent="-174697">
              <a:buFontTx/>
              <a:buChar char="-"/>
            </a:pPr>
            <a:r>
              <a:rPr lang="en-US" baseline="0" dirty="0" smtClean="0"/>
              <a:t>Each agency / organization had a different way to track those interested in accessing their program</a:t>
            </a:r>
          </a:p>
          <a:p>
            <a:pPr marL="174697" indent="-174697">
              <a:buFontTx/>
              <a:buChar char="-"/>
            </a:pPr>
            <a:r>
              <a:rPr lang="en-US" baseline="0" dirty="0" smtClean="0"/>
              <a:t>Lots of discussion of what the definition of a “waitlist” was, vs. a “register” or another tool</a:t>
            </a:r>
          </a:p>
          <a:p>
            <a:pPr marL="174697" indent="-174697">
              <a:buFontTx/>
              <a:buChar char="-"/>
            </a:pPr>
            <a:r>
              <a:rPr lang="en-US" baseline="0" dirty="0" smtClean="0"/>
              <a:t>Every agency also had a different method to fill empty slots and a different application process</a:t>
            </a:r>
          </a:p>
          <a:p>
            <a:pPr marL="174697" indent="-174697">
              <a:buFontTx/>
              <a:buChar char="-"/>
            </a:pPr>
            <a:r>
              <a:rPr lang="en-US" baseline="0" dirty="0" smtClean="0"/>
              <a:t>In examining programs, there were also slightly different eligibility requirements that could be used strategically if we came together as a community</a:t>
            </a:r>
            <a:endParaRPr lang="en-US" sz="2900" dirty="0">
              <a:solidFill>
                <a:schemeClr val="dk1"/>
              </a:solidFill>
              <a:latin typeface="Calibri"/>
              <a:ea typeface="Calibri"/>
              <a:cs typeface="Calibri"/>
              <a:sym typeface="Calibri"/>
            </a:endParaRPr>
          </a:p>
          <a:p>
            <a:pPr marL="174697" indent="-174697">
              <a:buFontTx/>
              <a:buChar char="-"/>
            </a:pPr>
            <a:endParaRPr lang="en-US" baseline="0" dirty="0" smtClean="0"/>
          </a:p>
          <a:p>
            <a:endParaRPr lang="en-US" baseline="0" dirty="0" smtClean="0"/>
          </a:p>
          <a:p>
            <a:pPr marL="174697" indent="-174697">
              <a:buFontTx/>
              <a:buChar char="-"/>
            </a:pPr>
            <a:endParaRPr lang="en-US" baseline="0" dirty="0" smtClean="0"/>
          </a:p>
          <a:p>
            <a:pPr marL="174697" indent="-174697">
              <a:buFontTx/>
              <a:buChar char="-"/>
            </a:pPr>
            <a:endParaRPr dirty="0"/>
          </a:p>
        </p:txBody>
      </p:sp>
      <p:sp>
        <p:nvSpPr>
          <p:cNvPr id="95" name="Shape 95"/>
          <p:cNvSpPr>
            <a:spLocks noGrp="1" noRot="1" noChangeAspect="1"/>
          </p:cNvSpPr>
          <p:nvPr>
            <p:ph type="sldImg" idx="2"/>
          </p:nvPr>
        </p:nvSpPr>
        <p:spPr>
          <a:xfrm>
            <a:off x="1181100" y="698500"/>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33989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r>
              <a:rPr lang="en-US" dirty="0" smtClean="0"/>
              <a:t>Debra</a:t>
            </a:r>
          </a:p>
          <a:p>
            <a:endParaRPr lang="en-US" dirty="0" smtClean="0"/>
          </a:p>
          <a:p>
            <a:r>
              <a:rPr lang="en-US" dirty="0" smtClean="0"/>
              <a:t>“After</a:t>
            </a:r>
            <a:r>
              <a:rPr lang="en-US" baseline="0" dirty="0" smtClean="0"/>
              <a:t> these initial conversations, we tried our best to get our heads wrapped around our differences; we went ahead and created this hand-dandy chart to help with that”</a:t>
            </a:r>
          </a:p>
          <a:p>
            <a:endParaRPr lang="en-US" baseline="0" dirty="0" smtClean="0"/>
          </a:p>
          <a:p>
            <a:r>
              <a:rPr lang="en-US" baseline="0" dirty="0" smtClean="0"/>
              <a:t>- For communities with a large number of PSH agencies, this may help immensely with IDENTIFYING the NEED for prioritization in your community</a:t>
            </a:r>
            <a:endParaRPr lang="en-US" dirty="0" smtClean="0"/>
          </a:p>
          <a:p>
            <a:endParaRPr lang="en-US" dirty="0" smtClean="0"/>
          </a:p>
          <a:p>
            <a:r>
              <a:rPr lang="en-US" dirty="0" smtClean="0"/>
              <a:t>**Make this also into a handout</a:t>
            </a:r>
            <a:endParaRPr lang="en-US" dirty="0"/>
          </a:p>
        </p:txBody>
      </p:sp>
    </p:spTree>
    <p:extLst>
      <p:ext uri="{BB962C8B-B14F-4D97-AF65-F5344CB8AC3E}">
        <p14:creationId xmlns:p14="http://schemas.microsoft.com/office/powerpoint/2010/main" val="3116427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r>
              <a:rPr lang="en-US" b="1" dirty="0" smtClean="0"/>
              <a:t>Dan</a:t>
            </a:r>
          </a:p>
          <a:p>
            <a:endParaRPr lang="en-US" b="1" dirty="0" smtClean="0"/>
          </a:p>
          <a:p>
            <a:r>
              <a:rPr lang="en-US" b="1" dirty="0" smtClean="0"/>
              <a:t>MULTIPLE CLICKS ON THE SLIDE TO</a:t>
            </a:r>
            <a:r>
              <a:rPr lang="en-US" b="1" baseline="0" dirty="0" smtClean="0"/>
              <a:t> GO OVER THIS</a:t>
            </a:r>
          </a:p>
          <a:p>
            <a:endParaRPr lang="en-US" baseline="0" dirty="0" smtClean="0"/>
          </a:p>
          <a:p>
            <a:r>
              <a:rPr lang="en-US" dirty="0" smtClean="0"/>
              <a:t>Does this look familiar</a:t>
            </a:r>
            <a:r>
              <a:rPr lang="en-US" baseline="0" dirty="0" smtClean="0"/>
              <a:t> at all to anyone?</a:t>
            </a:r>
          </a:p>
          <a:p>
            <a:r>
              <a:rPr lang="en-US" baseline="0" dirty="0" smtClean="0"/>
              <a:t>This was the structure of our community before and when we began talking in 2013!</a:t>
            </a:r>
            <a:endParaRPr lang="en-US" dirty="0" smtClean="0"/>
          </a:p>
          <a:p>
            <a:endParaRPr lang="en-US" dirty="0" smtClean="0"/>
          </a:p>
          <a:p>
            <a:endParaRPr lang="en-US" dirty="0" smtClean="0"/>
          </a:p>
          <a:p>
            <a:r>
              <a:rPr lang="en-US" dirty="0" smtClean="0"/>
              <a:t>This did</a:t>
            </a:r>
            <a:r>
              <a:rPr lang="en-US" baseline="0" dirty="0" smtClean="0"/>
              <a:t> not even consider additional factors such as prioritization with VI scores or chronicity, as well as preference that are incorporated in some of the local grants</a:t>
            </a:r>
            <a:endParaRPr lang="en-US" dirty="0"/>
          </a:p>
        </p:txBody>
      </p:sp>
    </p:spTree>
    <p:extLst>
      <p:ext uri="{BB962C8B-B14F-4D97-AF65-F5344CB8AC3E}">
        <p14:creationId xmlns:p14="http://schemas.microsoft.com/office/powerpoint/2010/main" val="1901357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r>
              <a:rPr lang="en-US" b="1" dirty="0" smtClean="0"/>
              <a:t>Dan</a:t>
            </a:r>
          </a:p>
          <a:p>
            <a:endParaRPr lang="en-US" b="1" dirty="0" smtClean="0"/>
          </a:p>
          <a:p>
            <a:r>
              <a:rPr lang="en-US" b="1" dirty="0" smtClean="0"/>
              <a:t>PHASE</a:t>
            </a:r>
            <a:r>
              <a:rPr lang="en-US" b="1" baseline="0" dirty="0" smtClean="0"/>
              <a:t> SLIDE SECOND CLICK</a:t>
            </a:r>
          </a:p>
          <a:p>
            <a:pPr marL="174697" indent="-174697">
              <a:buFontTx/>
              <a:buChar char="-"/>
            </a:pPr>
            <a:endParaRPr lang="en-US" baseline="0" dirty="0" smtClean="0"/>
          </a:p>
          <a:p>
            <a:pPr marL="174697" indent="-174697">
              <a:buFontTx/>
              <a:buChar char="-"/>
            </a:pPr>
            <a:endParaRPr lang="en-US" baseline="0" dirty="0" smtClean="0"/>
          </a:p>
          <a:p>
            <a:pPr marL="174697" indent="-174697">
              <a:buFontTx/>
              <a:buChar char="-"/>
            </a:pPr>
            <a:r>
              <a:rPr lang="en-US" dirty="0" smtClean="0"/>
              <a:t>From</a:t>
            </a:r>
            <a:r>
              <a:rPr lang="en-US" baseline="0" dirty="0" smtClean="0"/>
              <a:t> the first meeting it was very apparent that there was a need for a new system</a:t>
            </a:r>
          </a:p>
        </p:txBody>
      </p:sp>
    </p:spTree>
    <p:extLst>
      <p:ext uri="{BB962C8B-B14F-4D97-AF65-F5344CB8AC3E}">
        <p14:creationId xmlns:p14="http://schemas.microsoft.com/office/powerpoint/2010/main" val="266000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pPr marL="174697" indent="-174697">
              <a:buFontTx/>
              <a:buChar char="-"/>
            </a:pPr>
            <a:endParaRPr lang="en-US" dirty="0" smtClean="0"/>
          </a:p>
          <a:p>
            <a:r>
              <a:rPr lang="en-US" dirty="0" smtClean="0"/>
              <a:t>Dan</a:t>
            </a:r>
          </a:p>
          <a:p>
            <a:pPr marL="174697" indent="-174697">
              <a:buFontTx/>
              <a:buChar char="-"/>
            </a:pPr>
            <a:endParaRPr lang="en-US" dirty="0" smtClean="0"/>
          </a:p>
          <a:p>
            <a:pPr marL="174697" indent="-174697">
              <a:buFontTx/>
              <a:buChar char="-"/>
            </a:pPr>
            <a:r>
              <a:rPr lang="en-US" dirty="0" smtClean="0"/>
              <a:t>In</a:t>
            </a:r>
            <a:r>
              <a:rPr lang="en-US" baseline="0" dirty="0" smtClean="0"/>
              <a:t> July 2014, during this process HUD released a notice to COC’s detailing how they would like communities to prioritize persons experiencing chronic homelessness in PSH</a:t>
            </a:r>
          </a:p>
          <a:p>
            <a:pPr marL="174697" indent="-174697">
              <a:buFontTx/>
              <a:buChar char="-"/>
            </a:pPr>
            <a:r>
              <a:rPr lang="en-US" baseline="0" dirty="0" smtClean="0"/>
              <a:t>The timing of this notice could not have been any better; it basically affirmed all the work we’d been doing thus far and gave the group comfort in knowing we were doing what HUD wanted us to do</a:t>
            </a:r>
          </a:p>
          <a:p>
            <a:endParaRPr lang="en-US" dirty="0" smtClean="0"/>
          </a:p>
          <a:p>
            <a:endParaRPr lang="en-US" dirty="0" smtClean="0"/>
          </a:p>
          <a:p>
            <a:endParaRPr lang="en-US" dirty="0" smtClean="0"/>
          </a:p>
          <a:p>
            <a:endParaRPr lang="en-US" dirty="0" smtClean="0"/>
          </a:p>
          <a:p>
            <a:endParaRPr lang="en-US" dirty="0" smtClean="0"/>
          </a:p>
          <a:p>
            <a:r>
              <a:rPr lang="en-US" dirty="0" smtClean="0"/>
              <a:t>CPD-14-012 (July 28</a:t>
            </a:r>
            <a:r>
              <a:rPr lang="en-US" baseline="30000" dirty="0" smtClean="0"/>
              <a:t>th</a:t>
            </a:r>
            <a:r>
              <a:rPr lang="en-US" dirty="0" smtClean="0"/>
              <a:t> 2014)</a:t>
            </a:r>
            <a:endParaRPr lang="en-US" dirty="0"/>
          </a:p>
        </p:txBody>
      </p:sp>
    </p:spTree>
    <p:extLst>
      <p:ext uri="{BB962C8B-B14F-4D97-AF65-F5344CB8AC3E}">
        <p14:creationId xmlns:p14="http://schemas.microsoft.com/office/powerpoint/2010/main" val="1220334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r>
              <a:rPr lang="en-US" dirty="0" smtClean="0"/>
              <a:t>Dan</a:t>
            </a:r>
          </a:p>
          <a:p>
            <a:pPr marL="174697" indent="-174697">
              <a:buFontTx/>
              <a:buChar char="-"/>
            </a:pPr>
            <a:endParaRPr lang="en-US" dirty="0" smtClean="0"/>
          </a:p>
          <a:p>
            <a:pPr marL="174697" indent="-174697">
              <a:buFontTx/>
              <a:buChar char="-"/>
            </a:pPr>
            <a:r>
              <a:rPr lang="en-US" dirty="0" smtClean="0"/>
              <a:t>Notice calls for</a:t>
            </a:r>
            <a:r>
              <a:rPr lang="en-US" baseline="0" dirty="0" smtClean="0"/>
              <a:t> determining the severity of service needs through utilizing the SPDAT or other tools including the VI.</a:t>
            </a:r>
          </a:p>
          <a:p>
            <a:pPr marL="174697" indent="-174697">
              <a:buFontTx/>
              <a:buChar char="-"/>
            </a:pPr>
            <a:r>
              <a:rPr lang="en-US" baseline="0" dirty="0" smtClean="0"/>
              <a:t>Recommends communities utilize coordinated assessment system to achieve this</a:t>
            </a:r>
          </a:p>
          <a:p>
            <a:pPr marL="174697" indent="-174697" defTabSz="931717">
              <a:buFontTx/>
              <a:buChar char="-"/>
              <a:defRPr/>
            </a:pPr>
            <a:r>
              <a:rPr lang="en-US" dirty="0" smtClean="0"/>
              <a:t>Recommends communities dedicate and prioritize PSH beds chronic</a:t>
            </a:r>
          </a:p>
          <a:p>
            <a:pPr marL="174697" indent="-174697" defTabSz="931717">
              <a:buFontTx/>
              <a:buChar char="-"/>
              <a:defRPr/>
            </a:pPr>
            <a:r>
              <a:rPr lang="en-US" dirty="0" smtClean="0"/>
              <a:t>Four</a:t>
            </a:r>
            <a:r>
              <a:rPr lang="en-US" baseline="0" dirty="0" smtClean="0"/>
              <a:t> groups for prioritization (don’t give too much detail from notice; just a little!)</a:t>
            </a:r>
            <a:endParaRPr lang="en-US" dirty="0" smtClean="0"/>
          </a:p>
          <a:p>
            <a:pPr marL="174697" indent="-174697">
              <a:buFontTx/>
              <a:buChar char="-"/>
            </a:pPr>
            <a:endParaRPr lang="en-US" baseline="0" dirty="0" smtClean="0"/>
          </a:p>
          <a:p>
            <a:pPr marL="174697" indent="-174697">
              <a:buFontTx/>
              <a:buChar char="-"/>
            </a:pPr>
            <a:endParaRPr lang="en-US" dirty="0"/>
          </a:p>
        </p:txBody>
      </p:sp>
    </p:spTree>
    <p:extLst>
      <p:ext uri="{BB962C8B-B14F-4D97-AF65-F5344CB8AC3E}">
        <p14:creationId xmlns:p14="http://schemas.microsoft.com/office/powerpoint/2010/main" val="4085235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lstStyle/>
          <a:p>
            <a:r>
              <a:rPr lang="en-US" dirty="0" smtClean="0"/>
              <a:t>Debra</a:t>
            </a:r>
          </a:p>
          <a:p>
            <a:endParaRPr lang="en-US" dirty="0" smtClean="0"/>
          </a:p>
          <a:p>
            <a:r>
              <a:rPr lang="en-US" dirty="0" smtClean="0"/>
              <a:t>Review data on the report,</a:t>
            </a:r>
            <a:r>
              <a:rPr lang="en-US" baseline="0" dirty="0" smtClean="0"/>
              <a:t> can use to make some parallels and discuss the following</a:t>
            </a:r>
            <a:br>
              <a:rPr lang="en-US" baseline="0" dirty="0" smtClean="0"/>
            </a:br>
            <a:endParaRPr lang="en-US" baseline="0" dirty="0" smtClean="0"/>
          </a:p>
          <a:p>
            <a:pPr marL="174697" indent="-174697">
              <a:buFont typeface="Arial" panose="020B0604020202020204" pitchFamily="34" charset="0"/>
              <a:buChar char="•"/>
            </a:pPr>
            <a:r>
              <a:rPr lang="en-US" baseline="0" dirty="0" smtClean="0"/>
              <a:t>Myrna and Stan are back, if both were examined same day, Stan would have “trumped” Myrna</a:t>
            </a:r>
          </a:p>
          <a:p>
            <a:pPr marL="174697" indent="-174697">
              <a:buFont typeface="Arial" panose="020B0604020202020204" pitchFamily="34" charset="0"/>
              <a:buChar char="•"/>
            </a:pPr>
            <a:r>
              <a:rPr lang="en-US" baseline="0" dirty="0" smtClean="0"/>
              <a:t>A vet would receive preference over someone else in some programs</a:t>
            </a:r>
          </a:p>
          <a:p>
            <a:pPr marL="174697" indent="-174697">
              <a:buFont typeface="Arial" panose="020B0604020202020204" pitchFamily="34" charset="0"/>
              <a:buChar char="•"/>
            </a:pPr>
            <a:r>
              <a:rPr lang="en-US" baseline="0" dirty="0" smtClean="0"/>
              <a:t>Chronicity also factors in especially when there is a slot reserved for </a:t>
            </a:r>
            <a:r>
              <a:rPr lang="en-US" baseline="0" dirty="0" err="1" smtClean="0"/>
              <a:t>chronics</a:t>
            </a:r>
            <a:endParaRPr lang="en-US" baseline="0" dirty="0" smtClean="0"/>
          </a:p>
          <a:p>
            <a:pPr marL="174697" indent="-174697">
              <a:buFont typeface="Arial" panose="020B0604020202020204" pitchFamily="34" charset="0"/>
              <a:buChar char="•"/>
            </a:pPr>
            <a:r>
              <a:rPr lang="en-US" baseline="0" dirty="0" smtClean="0"/>
              <a:t>Documentation for all of these fields are verified by the agency upon intake once assigned</a:t>
            </a:r>
          </a:p>
          <a:p>
            <a:pPr marL="174697" indent="-174697">
              <a:buFont typeface="Arial" panose="020B0604020202020204" pitchFamily="34" charset="0"/>
              <a:buChar char="•"/>
            </a:pPr>
            <a:r>
              <a:rPr lang="en-US" baseline="0" dirty="0" smtClean="0"/>
              <a:t>Sometimes people who are on the registry, fall off</a:t>
            </a:r>
          </a:p>
          <a:p>
            <a:pPr marL="174697" indent="-174697">
              <a:buFont typeface="Arial" panose="020B0604020202020204" pitchFamily="34" charset="0"/>
              <a:buChar char="•"/>
            </a:pPr>
            <a:r>
              <a:rPr lang="en-US" baseline="0" dirty="0" smtClean="0"/>
              <a:t>Choice for vouchers. . . </a:t>
            </a:r>
          </a:p>
          <a:p>
            <a:pPr marL="174697" indent="-174697">
              <a:buFont typeface="Arial" panose="020B0604020202020204" pitchFamily="34" charset="0"/>
              <a:buChar char="•"/>
            </a:pPr>
            <a:endParaRPr lang="en-US" baseline="0" dirty="0" smtClean="0"/>
          </a:p>
          <a:p>
            <a:endParaRPr lang="en-US" dirty="0"/>
          </a:p>
        </p:txBody>
      </p:sp>
    </p:spTree>
    <p:extLst>
      <p:ext uri="{BB962C8B-B14F-4D97-AF65-F5344CB8AC3E}">
        <p14:creationId xmlns:p14="http://schemas.microsoft.com/office/powerpoint/2010/main" val="3769366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49 potential program participants have currently been slated for HPV instead of PSH (I would note that the number was higher but these are the ones that “chose” the voucher over PSH and are still in  the process, others may have attempted this route and either decided to continue with PSH or found out they could not access the voucher)</a:t>
            </a:r>
          </a:p>
          <a:p>
            <a:endParaRPr lang="en-US" dirty="0"/>
          </a:p>
        </p:txBody>
      </p:sp>
    </p:spTree>
    <p:extLst>
      <p:ext uri="{BB962C8B-B14F-4D97-AF65-F5344CB8AC3E}">
        <p14:creationId xmlns:p14="http://schemas.microsoft.com/office/powerpoint/2010/main" val="1383295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marL="0" lvl="0" indent="0">
              <a:spcBef>
                <a:spcPts val="0"/>
              </a:spcBef>
              <a:buSzPct val="25000"/>
              <a:buNone/>
            </a:pPr>
            <a:fld id="{00000000-1234-1234-1234-1234123412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marL="0" lvl="0" indent="0">
              <a:spcBef>
                <a:spcPts val="0"/>
              </a:spcBef>
              <a:buSzPct val="25000"/>
              <a:buNone/>
            </a:pPr>
            <a:fld id="{00000000-1234-1234-1234-1234123412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marL="0" lvl="0" indent="0">
              <a:spcBef>
                <a:spcPts val="0"/>
              </a:spcBef>
              <a:buSzPct val="25000"/>
              <a:buNone/>
            </a:pPr>
            <a:fld id="{00000000-1234-1234-1234-12341234123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marL="0" lvl="0" indent="0">
              <a:spcBef>
                <a:spcPts val="0"/>
              </a:spcBef>
              <a:buSzPct val="25000"/>
              <a:buNone/>
            </a:pPr>
            <a:fld id="{00000000-1234-1234-1234-12341234123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pPr marL="0" lvl="0" indent="0">
              <a:spcBef>
                <a:spcPts val="0"/>
              </a:spcBef>
              <a:buSzPct val="25000"/>
              <a:buNone/>
            </a:pPr>
            <a:fld id="{00000000-1234-1234-1234-12341234123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pPr marL="0" lvl="0" indent="0">
              <a:spcBef>
                <a:spcPts val="0"/>
              </a:spcBef>
              <a:buSzPct val="25000"/>
              <a:buNone/>
            </a:pPr>
            <a:fld id="{00000000-1234-1234-1234-12341234123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marL="0" lvl="0" indent="0">
              <a:spcBef>
                <a:spcPts val="0"/>
              </a:spcBef>
              <a:buSzPct val="25000"/>
              <a:buNone/>
            </a:pPr>
            <a:fld id="{00000000-1234-1234-1234-1234123412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marL="0" lvl="0" indent="0">
              <a:spcBef>
                <a:spcPts val="0"/>
              </a:spcBef>
              <a:buSzPct val="25000"/>
              <a:buNone/>
            </a:pPr>
            <a:fld id="{00000000-1234-1234-1234-1234123412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marL="0" lvl="0" indent="0">
              <a:spcBef>
                <a:spcPts val="0"/>
              </a:spcBef>
              <a:buSzPct val="25000"/>
              <a:buNone/>
            </a:pPr>
            <a:fld id="{00000000-1234-1234-1234-123412341234}"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marL="0" lvl="0" indent="0">
              <a:spcBef>
                <a:spcPts val="0"/>
              </a:spcBef>
              <a:buSzPct val="25000"/>
              <a:buNone/>
            </a:pPr>
            <a:fld id="{00000000-1234-1234-1234-12341234123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marL="0" lvl="0" indent="0">
              <a:spcBef>
                <a:spcPts val="0"/>
              </a:spcBef>
              <a:buSzPct val="25000"/>
              <a:buNone/>
            </a:pPr>
            <a:fld id="{00000000-1234-1234-1234-1234123412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462050"/>
            <a:ext cx="7772400" cy="59484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800" b="0" i="0" u="none" strike="noStrike" cap="none" baseline="0" dirty="0" smtClean="0">
                <a:solidFill>
                  <a:schemeClr val="dk1"/>
                </a:solidFill>
                <a:latin typeface="Calibri"/>
                <a:ea typeface="Calibri"/>
                <a:cs typeface="Calibri"/>
                <a:sym typeface="Calibri"/>
              </a:rPr>
              <a:t/>
            </a:r>
            <a:br>
              <a:rPr lang="en-US" sz="4800" b="0" i="0" u="none" strike="noStrike" cap="none" baseline="0" dirty="0" smtClean="0">
                <a:solidFill>
                  <a:schemeClr val="dk1"/>
                </a:solidFill>
                <a:latin typeface="Calibri"/>
                <a:ea typeface="Calibri"/>
                <a:cs typeface="Calibri"/>
                <a:sym typeface="Calibri"/>
              </a:rPr>
            </a:br>
            <a:r>
              <a:rPr lang="en-US" sz="4800" b="0" i="0" u="none" strike="noStrike" cap="none" baseline="0" dirty="0" smtClean="0">
                <a:solidFill>
                  <a:schemeClr val="dk1"/>
                </a:solidFill>
                <a:latin typeface="Calibri"/>
                <a:ea typeface="Calibri"/>
                <a:cs typeface="Calibri"/>
                <a:sym typeface="Calibri"/>
              </a:rPr>
              <a:t>Updates</a:t>
            </a:r>
            <a:r>
              <a:rPr lang="en-US" sz="4800" dirty="0" smtClean="0">
                <a:solidFill>
                  <a:schemeClr val="dk1"/>
                </a:solidFill>
                <a:latin typeface="Calibri"/>
                <a:ea typeface="Calibri"/>
                <a:cs typeface="Calibri"/>
                <a:sym typeface="Calibri"/>
              </a:rPr>
              <a:t>:</a:t>
            </a:r>
            <a:r>
              <a:rPr lang="en-US" sz="4800" b="0" i="0" u="none" strike="noStrike" cap="none" baseline="0" dirty="0">
                <a:solidFill>
                  <a:schemeClr val="dk1"/>
                </a:solidFill>
                <a:latin typeface="Calibri"/>
                <a:ea typeface="Calibri"/>
                <a:cs typeface="Calibri"/>
                <a:sym typeface="Calibri"/>
              </a:rPr>
              <a:t/>
            </a:r>
            <a:br>
              <a:rPr lang="en-US" sz="4800" b="0" i="0" u="none" strike="noStrike" cap="none" baseline="0" dirty="0">
                <a:solidFill>
                  <a:schemeClr val="dk1"/>
                </a:solidFill>
                <a:latin typeface="Calibri"/>
                <a:ea typeface="Calibri"/>
                <a:cs typeface="Calibri"/>
                <a:sym typeface="Calibri"/>
              </a:rPr>
            </a:br>
            <a:r>
              <a:rPr lang="en-US" sz="3200" b="0" i="0" u="none" strike="noStrike" cap="none" baseline="0" dirty="0" smtClean="0">
                <a:solidFill>
                  <a:schemeClr val="dk1"/>
                </a:solidFill>
                <a:latin typeface="Arial Narrow" panose="020B0606020202030204" pitchFamily="34" charset="0"/>
                <a:ea typeface="Calibri"/>
                <a:cs typeface="Calibri"/>
                <a:sym typeface="Calibri"/>
              </a:rPr>
              <a:t>- PSH Centralized Housing Registry</a:t>
            </a:r>
            <a:br>
              <a:rPr lang="en-US" sz="3200" b="0" i="0" u="none" strike="noStrike" cap="none" baseline="0" dirty="0" smtClean="0">
                <a:solidFill>
                  <a:schemeClr val="dk1"/>
                </a:solidFill>
                <a:latin typeface="Arial Narrow" panose="020B0606020202030204" pitchFamily="34" charset="0"/>
                <a:ea typeface="Calibri"/>
                <a:cs typeface="Calibri"/>
                <a:sym typeface="Calibri"/>
              </a:rPr>
            </a:br>
            <a:r>
              <a:rPr lang="en-US" sz="3200" cap="none" dirty="0" smtClean="0">
                <a:solidFill>
                  <a:schemeClr val="dk1"/>
                </a:solidFill>
                <a:latin typeface="Arial Narrow" panose="020B0606020202030204" pitchFamily="34" charset="0"/>
                <a:ea typeface="Calibri"/>
                <a:cs typeface="Calibri"/>
                <a:sym typeface="Calibri"/>
              </a:rPr>
              <a:t>- ID Taskforce</a:t>
            </a:r>
            <a:endParaRPr lang="en-US" sz="3200" b="0" i="0" u="none" strike="noStrike" cap="none" baseline="0" dirty="0">
              <a:solidFill>
                <a:schemeClr val="dk1"/>
              </a:solidFill>
              <a:latin typeface="Arial Narrow" panose="020B0606020202030204" pitchFamily="34" charset="0"/>
              <a:ea typeface="Calibri"/>
              <a:cs typeface="Calibri"/>
              <a:sym typeface="Calibri"/>
            </a:endParaRPr>
          </a:p>
          <a:p>
            <a:pPr marL="0" marR="0" lvl="0" indent="0" algn="ctr" rtl="0">
              <a:spcBef>
                <a:spcPts val="0"/>
              </a:spcBef>
              <a:buClr>
                <a:schemeClr val="dk1"/>
              </a:buClr>
              <a:buFont typeface="Calibri"/>
              <a:buNone/>
            </a:pPr>
            <a:endParaRPr sz="4400" dirty="0">
              <a:solidFill>
                <a:schemeClr val="dk1"/>
              </a:solidFill>
              <a:latin typeface="Calibri"/>
              <a:ea typeface="Calibri"/>
              <a:cs typeface="Calibri"/>
              <a:sym typeface="Calibri"/>
            </a:endParaRPr>
          </a:p>
          <a:p>
            <a:pPr marL="0" marR="0" lvl="0" indent="0" algn="r" rtl="0">
              <a:spcBef>
                <a:spcPts val="0"/>
              </a:spcBef>
              <a:buClr>
                <a:schemeClr val="dk1"/>
              </a:buClr>
              <a:buFont typeface="Calibri"/>
              <a:buNone/>
            </a:pPr>
            <a:endParaRPr sz="2400" dirty="0">
              <a:solidFill>
                <a:srgbClr val="FF0000"/>
              </a:solidFill>
              <a:latin typeface="Calibri"/>
              <a:ea typeface="Calibri"/>
              <a:cs typeface="Calibri"/>
              <a:sym typeface="Calibri"/>
            </a:endParaRPr>
          </a:p>
          <a:p>
            <a:pPr marL="0" marR="0" lvl="0" indent="0" algn="r" rtl="0">
              <a:spcBef>
                <a:spcPts val="0"/>
              </a:spcBef>
              <a:buClr>
                <a:schemeClr val="dk1"/>
              </a:buClr>
              <a:buFont typeface="Calibri"/>
              <a:buNone/>
            </a:pPr>
            <a:endParaRPr sz="2400" dirty="0">
              <a:solidFill>
                <a:srgbClr val="FF0000"/>
              </a:solidFill>
              <a:latin typeface="Calibri"/>
              <a:ea typeface="Calibri"/>
              <a:cs typeface="Calibri"/>
              <a:sym typeface="Calibri"/>
            </a:endParaRPr>
          </a:p>
          <a:p>
            <a:pPr lvl="0" algn="r" rtl="0">
              <a:spcBef>
                <a:spcPts val="0"/>
              </a:spcBef>
              <a:buClr>
                <a:schemeClr val="dk1"/>
              </a:buClr>
              <a:buSzPct val="25000"/>
              <a:buFont typeface="Calibri"/>
              <a:buNone/>
            </a:pPr>
            <a:r>
              <a:rPr lang="en-US" sz="2400" dirty="0" smtClean="0">
                <a:latin typeface="Calibri"/>
                <a:ea typeface="Calibri"/>
                <a:cs typeface="Calibri"/>
                <a:sym typeface="Calibri"/>
              </a:rPr>
              <a:t/>
            </a:r>
            <a:br>
              <a:rPr lang="en-US" sz="2400" dirty="0" smtClean="0">
                <a:latin typeface="Calibri"/>
                <a:ea typeface="Calibri"/>
                <a:cs typeface="Calibri"/>
                <a:sym typeface="Calibri"/>
              </a:rPr>
            </a:br>
            <a:r>
              <a:rPr lang="en-US" sz="2400" dirty="0" smtClean="0">
                <a:latin typeface="Calibri"/>
                <a:ea typeface="Calibri"/>
                <a:cs typeface="Calibri"/>
                <a:sym typeface="Calibri"/>
              </a:rPr>
              <a:t>Oakland </a:t>
            </a:r>
            <a:r>
              <a:rPr lang="en-US" sz="2400" dirty="0">
                <a:latin typeface="Calibri"/>
                <a:ea typeface="Calibri"/>
                <a:cs typeface="Calibri"/>
                <a:sym typeface="Calibri"/>
              </a:rPr>
              <a:t>County Alliance for Housing</a:t>
            </a:r>
          </a:p>
          <a:p>
            <a:pPr lvl="0" algn="r" rtl="0">
              <a:spcBef>
                <a:spcPts val="0"/>
              </a:spcBef>
              <a:buClr>
                <a:schemeClr val="dk1"/>
              </a:buClr>
              <a:buSzPct val="25000"/>
              <a:buFont typeface="Calibri"/>
              <a:buNone/>
            </a:pPr>
            <a:r>
              <a:rPr lang="en-US" sz="1800" dirty="0">
                <a:latin typeface="Calibri"/>
                <a:ea typeface="Calibri"/>
                <a:cs typeface="Calibri"/>
                <a:sym typeface="Calibri"/>
              </a:rPr>
              <a:t>Debra Hendren, Community Housing Network</a:t>
            </a:r>
          </a:p>
          <a:p>
            <a:pPr marL="0" marR="0" lvl="0" indent="0" algn="ctr" rtl="0">
              <a:spcBef>
                <a:spcPts val="0"/>
              </a:spcBef>
              <a:buClr>
                <a:schemeClr val="dk1"/>
              </a:buClr>
              <a:buFont typeface="Calibri"/>
              <a:buNone/>
            </a:pPr>
            <a:endParaRPr sz="1800" dirty="0">
              <a:solidFill>
                <a:srgbClr val="FF0000"/>
              </a:solidFill>
              <a:latin typeface="Calibri"/>
              <a:ea typeface="Calibri"/>
              <a:cs typeface="Calibri"/>
              <a:sym typeface="Calibri"/>
            </a:endParaRPr>
          </a:p>
          <a:p>
            <a:pPr marL="0" marR="0" lvl="0" indent="0" algn="r" rtl="0">
              <a:spcBef>
                <a:spcPts val="0"/>
              </a:spcBef>
              <a:buClr>
                <a:schemeClr val="dk1"/>
              </a:buClr>
              <a:buFont typeface="Calibri"/>
              <a:buNone/>
            </a:pPr>
            <a:endParaRPr sz="1800" dirty="0">
              <a:solidFill>
                <a:srgbClr val="FF0000"/>
              </a:solidFill>
              <a:latin typeface="Calibri"/>
              <a:ea typeface="Calibri"/>
              <a:cs typeface="Calibri"/>
              <a:sym typeface="Calibri"/>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7583" y="3072447"/>
            <a:ext cx="1603387" cy="1475360"/>
          </a:xfrm>
          <a:prstGeom prst="rect">
            <a:avLst/>
          </a:prstGeom>
        </p:spPr>
      </p:pic>
    </p:spTree>
    <p:extLst>
      <p:ext uri="{BB962C8B-B14F-4D97-AF65-F5344CB8AC3E}">
        <p14:creationId xmlns:p14="http://schemas.microsoft.com/office/powerpoint/2010/main" val="76257772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 TASKFORCE</a:t>
            </a:r>
            <a:endParaRPr lang="en-US" dirty="0"/>
          </a:p>
        </p:txBody>
      </p:sp>
      <p:sp>
        <p:nvSpPr>
          <p:cNvPr id="4" name="Content Placeholder 2"/>
          <p:cNvSpPr>
            <a:spLocks noGrp="1"/>
          </p:cNvSpPr>
          <p:nvPr>
            <p:ph sz="quarter" idx="1"/>
          </p:nvPr>
        </p:nvSpPr>
        <p:spPr/>
        <p:txBody>
          <a:bodyPr>
            <a:normAutofit fontScale="92500" lnSpcReduction="10000"/>
          </a:bodyPr>
          <a:lstStyle/>
          <a:p>
            <a:pPr marL="0" indent="0">
              <a:buNone/>
            </a:pPr>
            <a:r>
              <a:rPr lang="en-US" b="1" dirty="0" smtClean="0"/>
              <a:t>Updates</a:t>
            </a:r>
            <a:endParaRPr lang="en-US" dirty="0" smtClean="0"/>
          </a:p>
          <a:p>
            <a:endParaRPr lang="en-US" dirty="0"/>
          </a:p>
          <a:p>
            <a:r>
              <a:rPr lang="en-US" dirty="0" smtClean="0">
                <a:latin typeface="Arial Narrow" panose="020B0606020202030204" pitchFamily="34" charset="0"/>
              </a:rPr>
              <a:t>MOU in the works between MSHDA, MCAH and SoS</a:t>
            </a:r>
          </a:p>
          <a:p>
            <a:r>
              <a:rPr lang="en-US" dirty="0" smtClean="0">
                <a:latin typeface="Arial Narrow" panose="020B0606020202030204" pitchFamily="34" charset="0"/>
              </a:rPr>
              <a:t>SoS Exception Staff will have access to </a:t>
            </a:r>
            <a:r>
              <a:rPr lang="en-US" b="1" i="1" dirty="0" smtClean="0">
                <a:latin typeface="Arial Narrow" panose="020B0606020202030204" pitchFamily="34" charset="0"/>
              </a:rPr>
              <a:t>LIMITED</a:t>
            </a:r>
            <a:r>
              <a:rPr lang="en-US" dirty="0" smtClean="0">
                <a:latin typeface="Arial Narrow" panose="020B0606020202030204" pitchFamily="34" charset="0"/>
              </a:rPr>
              <a:t> HMIS</a:t>
            </a:r>
          </a:p>
          <a:p>
            <a:r>
              <a:rPr lang="en-US" dirty="0" smtClean="0">
                <a:latin typeface="Arial Narrow" panose="020B0606020202030204" pitchFamily="34" charset="0"/>
              </a:rPr>
              <a:t>Pilot Program will be implemented to “fast track” packets to the Exceptions Unit for “pre-approval”. Documents are developed including a specific release of information and letter (templates).</a:t>
            </a:r>
          </a:p>
          <a:p>
            <a:r>
              <a:rPr lang="en-US" dirty="0" smtClean="0">
                <a:latin typeface="Arial Narrow" panose="020B0606020202030204" pitchFamily="34" charset="0"/>
              </a:rPr>
              <a:t>System in place for organizations to send a monthly payment in for ID fees.</a:t>
            </a:r>
            <a:endParaRPr lang="en-US" dirty="0">
              <a:latin typeface="Arial Narrow" panose="020B0606020202030204" pitchFamily="34" charset="0"/>
            </a:endParaRPr>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900242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Documents</a:t>
            </a:r>
            <a:br>
              <a:rPr lang="en-US" dirty="0" smtClean="0"/>
            </a:br>
            <a:r>
              <a:rPr lang="en-US" sz="2700" dirty="0" smtClean="0"/>
              <a:t>Community Templates  - Pilot Program Implementation</a:t>
            </a:r>
            <a:endParaRPr lang="en-US" sz="2700"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821043" y="1636059"/>
            <a:ext cx="3613097" cy="44958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8993" y="1636059"/>
            <a:ext cx="3528366" cy="4534293"/>
          </a:xfrm>
          <a:prstGeom prst="rect">
            <a:avLst/>
          </a:prstGeom>
        </p:spPr>
      </p:pic>
    </p:spTree>
    <p:extLst>
      <p:ext uri="{BB962C8B-B14F-4D97-AF65-F5344CB8AC3E}">
        <p14:creationId xmlns:p14="http://schemas.microsoft.com/office/powerpoint/2010/main" val="224262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smtClean="0">
                <a:solidFill>
                  <a:schemeClr val="dk1"/>
                </a:solidFill>
                <a:latin typeface="Calibri"/>
                <a:ea typeface="Calibri"/>
                <a:cs typeface="Calibri"/>
                <a:sym typeface="Calibri"/>
              </a:rPr>
              <a:t>PSH - Initial </a:t>
            </a:r>
            <a:r>
              <a:rPr lang="en-US" sz="4400" b="0" i="0" u="none" strike="noStrike" cap="none" baseline="0" dirty="0" smtClean="0">
                <a:solidFill>
                  <a:schemeClr val="dk1"/>
                </a:solidFill>
                <a:latin typeface="Calibri"/>
                <a:ea typeface="Calibri"/>
                <a:cs typeface="Calibri"/>
                <a:sym typeface="Calibri"/>
              </a:rPr>
              <a:t>Conversations</a:t>
            </a:r>
            <a:endParaRPr lang="en-US" sz="4400" b="0" i="0" u="none" strike="noStrike" cap="none" baseline="0" dirty="0">
              <a:solidFill>
                <a:schemeClr val="dk1"/>
              </a:solidFill>
              <a:latin typeface="Calibri"/>
              <a:ea typeface="Calibri"/>
              <a:cs typeface="Calibri"/>
              <a:sym typeface="Calibri"/>
            </a:endParaRPr>
          </a:p>
        </p:txBody>
      </p:sp>
      <p:sp>
        <p:nvSpPr>
          <p:cNvPr id="12" name="Text Placeholder 11"/>
          <p:cNvSpPr>
            <a:spLocks noGrp="1"/>
          </p:cNvSpPr>
          <p:nvPr>
            <p:ph type="body" idx="2"/>
          </p:nvPr>
        </p:nvSpPr>
        <p:spPr>
          <a:xfrm>
            <a:off x="609599" y="1752600"/>
            <a:ext cx="2590801" cy="4343400"/>
          </a:xfrm>
        </p:spPr>
        <p:txBody>
          <a:bodyPr/>
          <a:lstStyle/>
          <a:p>
            <a:r>
              <a:rPr lang="en-US" sz="2400" b="1" u="sng" dirty="0" smtClean="0"/>
              <a:t>KEY DIFFERENCES</a:t>
            </a:r>
          </a:p>
          <a:p>
            <a:endParaRPr lang="en-US" b="1" u="sng" dirty="0" smtClean="0"/>
          </a:p>
          <a:p>
            <a:r>
              <a:rPr lang="en-US" sz="2400" dirty="0" smtClean="0"/>
              <a:t>TRACKING</a:t>
            </a:r>
          </a:p>
          <a:p>
            <a:r>
              <a:rPr lang="en-US" sz="2400" dirty="0" smtClean="0"/>
              <a:t>DEFINITIONS</a:t>
            </a:r>
          </a:p>
          <a:p>
            <a:r>
              <a:rPr lang="en-US" sz="2400" dirty="0" smtClean="0"/>
              <a:t>INTAKE</a:t>
            </a:r>
          </a:p>
          <a:p>
            <a:r>
              <a:rPr lang="en-US" sz="2400" dirty="0" smtClean="0"/>
              <a:t>ELIGIBILITY</a:t>
            </a:r>
          </a:p>
          <a:p>
            <a:endParaRPr lang="en-US" dirty="0"/>
          </a:p>
        </p:txBody>
      </p:sp>
      <p:sp>
        <p:nvSpPr>
          <p:cNvPr id="92" name="Shape 92"/>
          <p:cNvSpPr txBox="1">
            <a:spLocks noGrp="1"/>
          </p:cNvSpPr>
          <p:nvPr>
            <p:ph sz="quarter" idx="1"/>
          </p:nvPr>
        </p:nvSpPr>
        <p:spPr>
          <a:xfrm>
            <a:off x="3369733" y="1752600"/>
            <a:ext cx="5655734" cy="4419600"/>
          </a:xfrm>
          <a:prstGeom prst="rect">
            <a:avLst/>
          </a:prstGeom>
          <a:noFill/>
          <a:ln>
            <a:noFill/>
          </a:ln>
        </p:spPr>
        <p:txBody>
          <a:bodyPr lIns="91425" tIns="45700" rIns="91425" bIns="45700" anchor="t" anchorCtr="0">
            <a:noAutofit/>
          </a:bodyPr>
          <a:lstStyle/>
          <a:p>
            <a:pPr marL="0" indent="0" algn="ctr">
              <a:spcBef>
                <a:spcPts val="0"/>
              </a:spcBef>
              <a:buClr>
                <a:schemeClr val="dk1"/>
              </a:buClr>
              <a:buSzPct val="100000"/>
              <a:buNone/>
            </a:pPr>
            <a:r>
              <a:rPr lang="en-US" sz="3200" b="0" i="0" u="none" strike="noStrike" cap="none" baseline="0" dirty="0" smtClean="0">
                <a:solidFill>
                  <a:schemeClr val="dk1"/>
                </a:solidFill>
                <a:latin typeface="Calibri"/>
                <a:ea typeface="Calibri"/>
                <a:cs typeface="Calibri"/>
                <a:sym typeface="Calibri"/>
              </a:rPr>
              <a:t>First</a:t>
            </a:r>
            <a:r>
              <a:rPr lang="en-US" sz="3200" b="0" i="0" u="none" strike="noStrike" cap="none" dirty="0" smtClean="0">
                <a:solidFill>
                  <a:schemeClr val="dk1"/>
                </a:solidFill>
                <a:latin typeface="Calibri"/>
                <a:ea typeface="Calibri"/>
                <a:cs typeface="Calibri"/>
                <a:sym typeface="Calibri"/>
              </a:rPr>
              <a:t> Meeting July 2013</a:t>
            </a:r>
          </a:p>
          <a:p>
            <a:pPr>
              <a:spcBef>
                <a:spcPts val="0"/>
              </a:spcBef>
              <a:buClr>
                <a:schemeClr val="dk1"/>
              </a:buClr>
              <a:buSzPct val="100000"/>
            </a:pPr>
            <a:endParaRPr lang="en-US" sz="3200" baseline="0" dirty="0">
              <a:solidFill>
                <a:schemeClr val="dk1"/>
              </a:solidFill>
              <a:latin typeface="Calibri"/>
              <a:ea typeface="Calibri"/>
              <a:cs typeface="Calibri"/>
              <a:sym typeface="Calibri"/>
            </a:endParaRPr>
          </a:p>
          <a:p>
            <a:pPr>
              <a:spcBef>
                <a:spcPts val="0"/>
              </a:spcBef>
              <a:buClr>
                <a:schemeClr val="dk1"/>
              </a:buClr>
              <a:buSzPct val="100000"/>
            </a:pPr>
            <a:endParaRPr lang="en-US" sz="3200" b="0" i="0" u="none" strike="noStrike" cap="none" dirty="0" smtClean="0">
              <a:solidFill>
                <a:schemeClr val="dk1"/>
              </a:solidFill>
              <a:latin typeface="Calibri"/>
              <a:ea typeface="Calibri"/>
              <a:cs typeface="Calibri"/>
              <a:sym typeface="Calibri"/>
            </a:endParaRPr>
          </a:p>
          <a:p>
            <a:pPr>
              <a:spcBef>
                <a:spcPts val="0"/>
              </a:spcBef>
              <a:buClr>
                <a:schemeClr val="dk1"/>
              </a:buClr>
              <a:buSzPct val="100000"/>
            </a:pPr>
            <a:endParaRPr lang="en-US" sz="3200" baseline="0" dirty="0">
              <a:solidFill>
                <a:schemeClr val="dk1"/>
              </a:solidFill>
              <a:latin typeface="Calibri"/>
              <a:ea typeface="Calibri"/>
              <a:cs typeface="Calibri"/>
              <a:sym typeface="Calibri"/>
            </a:endParaRPr>
          </a:p>
          <a:p>
            <a:pPr>
              <a:spcBef>
                <a:spcPts val="0"/>
              </a:spcBef>
              <a:buClr>
                <a:schemeClr val="dk1"/>
              </a:buClr>
              <a:buSzPct val="100000"/>
            </a:pPr>
            <a:endParaRPr lang="en-US" sz="3200" b="0" i="0" u="none" strike="noStrike" cap="none" dirty="0" smtClean="0">
              <a:solidFill>
                <a:schemeClr val="dk1"/>
              </a:solidFill>
              <a:latin typeface="Calibri"/>
              <a:ea typeface="Calibri"/>
              <a:cs typeface="Calibri"/>
              <a:sym typeface="Calibri"/>
            </a:endParaRPr>
          </a:p>
          <a:p>
            <a:pPr>
              <a:spcBef>
                <a:spcPts val="0"/>
              </a:spcBef>
              <a:buClr>
                <a:schemeClr val="dk1"/>
              </a:buClr>
              <a:buSzPct val="100000"/>
            </a:pPr>
            <a:endParaRPr lang="en-US" sz="3200" baseline="0" dirty="0">
              <a:solidFill>
                <a:schemeClr val="dk1"/>
              </a:solidFill>
              <a:latin typeface="Calibri"/>
              <a:ea typeface="Calibri"/>
              <a:cs typeface="Calibri"/>
              <a:sym typeface="Calibri"/>
            </a:endParaRPr>
          </a:p>
          <a:p>
            <a:pPr>
              <a:spcBef>
                <a:spcPts val="0"/>
              </a:spcBef>
              <a:buClr>
                <a:schemeClr val="dk1"/>
              </a:buClr>
              <a:buSzPct val="100000"/>
            </a:pPr>
            <a:endParaRPr lang="en-US" sz="3200" b="0" i="0" u="none" strike="noStrike" cap="none" dirty="0" smtClean="0">
              <a:solidFill>
                <a:schemeClr val="dk1"/>
              </a:solidFill>
              <a:latin typeface="Calibri"/>
              <a:ea typeface="Calibri"/>
              <a:cs typeface="Calibri"/>
              <a:sym typeface="Calibri"/>
            </a:endParaRPr>
          </a:p>
          <a:p>
            <a:pPr>
              <a:spcBef>
                <a:spcPts val="0"/>
              </a:spcBef>
              <a:buClr>
                <a:schemeClr val="dk1"/>
              </a:buClr>
              <a:buSzPct val="100000"/>
            </a:pPr>
            <a:endParaRPr lang="en-US" sz="3200" b="0" i="0" u="none" strike="noStrike" cap="none" baseline="0" dirty="0">
              <a:solidFill>
                <a:schemeClr val="dk1"/>
              </a:solidFill>
              <a:latin typeface="Calibri"/>
              <a:ea typeface="Calibri"/>
              <a:cs typeface="Calibri"/>
              <a:sym typeface="Calibri"/>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3666" y="2514599"/>
            <a:ext cx="4914902" cy="327660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barn(inVertical)">
                                      <p:cBhvr>
                                        <p:cTn id="13" dur="500"/>
                                        <p:tgtEl>
                                          <p:spTgt spid="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2">
                                            <p:txEl>
                                              <p:pRg st="2" end="2"/>
                                            </p:txEl>
                                          </p:spTgt>
                                        </p:tgtEl>
                                        <p:attrNameLst>
                                          <p:attrName>style.visibility</p:attrName>
                                        </p:attrNameLst>
                                      </p:cBhvr>
                                      <p:to>
                                        <p:strVal val="visible"/>
                                      </p:to>
                                    </p:set>
                                    <p:animEffect transition="in" filter="barn(inVertical)">
                                      <p:cBhvr>
                                        <p:cTn id="18" dur="500"/>
                                        <p:tgtEl>
                                          <p:spTgt spid="1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barn(inVertical)">
                                      <p:cBhvr>
                                        <p:cTn id="23" dur="500"/>
                                        <p:tgtEl>
                                          <p:spTgt spid="1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Effect transition="in" filter="barn(inVertical)">
                                      <p:cBhvr>
                                        <p:cTn id="28" dur="500"/>
                                        <p:tgtEl>
                                          <p:spTgt spid="1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2">
                                            <p:txEl>
                                              <p:pRg st="5" end="5"/>
                                            </p:txEl>
                                          </p:spTgt>
                                        </p:tgtEl>
                                        <p:attrNameLst>
                                          <p:attrName>style.visibility</p:attrName>
                                        </p:attrNameLst>
                                      </p:cBhvr>
                                      <p:to>
                                        <p:strVal val="visible"/>
                                      </p:to>
                                    </p:set>
                                    <p:animEffect transition="in" filter="barn(inVertical)">
                                      <p:cBhvr>
                                        <p:cTn id="33"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598" y="444721"/>
            <a:ext cx="8735748" cy="5702079"/>
          </a:xfrm>
          <a:prstGeom prst="rect">
            <a:avLst/>
          </a:prstGeom>
        </p:spPr>
      </p:pic>
    </p:spTree>
    <p:extLst>
      <p:ext uri="{BB962C8B-B14F-4D97-AF65-F5344CB8AC3E}">
        <p14:creationId xmlns:p14="http://schemas.microsoft.com/office/powerpoint/2010/main" val="1144981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Calibri" panose="020F0502020204030204" pitchFamily="34" charset="0"/>
              </a:rPr>
              <a:t>The Stories of Stan and Myrna….</a:t>
            </a:r>
            <a:endParaRPr lang="en-US" sz="3200" i="1" dirty="0">
              <a:latin typeface="Calibri" panose="020F0502020204030204" pitchFamily="34" charset="0"/>
            </a:endParaRPr>
          </a:p>
        </p:txBody>
      </p:sp>
      <p:sp>
        <p:nvSpPr>
          <p:cNvPr id="5" name="Text Placeholder 4"/>
          <p:cNvSpPr>
            <a:spLocks noGrp="1"/>
          </p:cNvSpPr>
          <p:nvPr>
            <p:ph sz="quarter" idx="2"/>
          </p:nvPr>
        </p:nvSpPr>
        <p:spPr>
          <a:xfrm>
            <a:off x="4645025" y="1535112"/>
            <a:ext cx="4041774" cy="360775"/>
          </a:xfrm>
          <a:solidFill>
            <a:schemeClr val="accent2"/>
          </a:solidFill>
        </p:spPr>
        <p:txBody>
          <a:bodyPr>
            <a:noAutofit/>
          </a:bodyPr>
          <a:lstStyle/>
          <a:p>
            <a:pPr marL="0" indent="0" algn="ctr">
              <a:buNone/>
            </a:pPr>
            <a:r>
              <a:rPr lang="en-US" sz="2200" b="1" dirty="0" smtClean="0">
                <a:solidFill>
                  <a:schemeClr val="bg1"/>
                </a:solidFill>
                <a:latin typeface="Calibri" panose="020F0502020204030204" pitchFamily="34" charset="0"/>
              </a:rPr>
              <a:t>Myrna</a:t>
            </a:r>
            <a:endParaRPr lang="en-US" sz="2200" b="1" dirty="0">
              <a:solidFill>
                <a:schemeClr val="bg1"/>
              </a:solidFill>
              <a:latin typeface="Calibri" panose="020F0502020204030204" pitchFamily="34" charset="0"/>
            </a:endParaRPr>
          </a:p>
        </p:txBody>
      </p:sp>
      <p:sp>
        <p:nvSpPr>
          <p:cNvPr id="6" name="Text Placeholder 5"/>
          <p:cNvSpPr>
            <a:spLocks noGrp="1"/>
          </p:cNvSpPr>
          <p:nvPr>
            <p:ph sz="quarter" idx="4"/>
          </p:nvPr>
        </p:nvSpPr>
        <p:spPr>
          <a:xfrm>
            <a:off x="4655252" y="1856005"/>
            <a:ext cx="4041774" cy="3857507"/>
          </a:xfrm>
          <a:solidFill>
            <a:schemeClr val="accent1"/>
          </a:solidFill>
        </p:spPr>
        <p:txBody>
          <a:bodyPr>
            <a:normAutofit fontScale="47500" lnSpcReduction="20000"/>
          </a:bodyPr>
          <a:lstStyle/>
          <a:p>
            <a:pPr marL="203200" indent="0">
              <a:buNone/>
            </a:pPr>
            <a:r>
              <a:rPr lang="en-US" sz="4200" b="1" i="1" dirty="0" smtClean="0"/>
              <a:t>LUCK OF THE DRAW!!!!</a:t>
            </a:r>
          </a:p>
          <a:p>
            <a:pPr marL="203200" indent="0">
              <a:buNone/>
            </a:pPr>
            <a:endParaRPr lang="en-US" dirty="0"/>
          </a:p>
          <a:p>
            <a:pPr marL="203200" indent="0">
              <a:buNone/>
            </a:pPr>
            <a:endParaRPr lang="en-US" dirty="0" smtClean="0"/>
          </a:p>
          <a:p>
            <a:pPr marL="203200" indent="0">
              <a:buNone/>
            </a:pPr>
            <a:endParaRPr lang="en-US" dirty="0"/>
          </a:p>
          <a:p>
            <a:pPr marL="203200" indent="0">
              <a:buNone/>
            </a:pPr>
            <a:endParaRPr lang="en-US" dirty="0" smtClean="0"/>
          </a:p>
          <a:p>
            <a:pPr marL="203200" indent="0">
              <a:buNone/>
            </a:pPr>
            <a:endParaRPr lang="en-US" dirty="0"/>
          </a:p>
          <a:p>
            <a:pPr marL="203200" indent="0">
              <a:buNone/>
            </a:pPr>
            <a:endParaRPr lang="en-US" dirty="0" smtClean="0"/>
          </a:p>
          <a:p>
            <a:pPr marL="203200" indent="0">
              <a:buNone/>
            </a:pPr>
            <a:endParaRPr lang="en-US" dirty="0"/>
          </a:p>
          <a:p>
            <a:pPr marL="203200" indent="0">
              <a:buNone/>
            </a:pPr>
            <a:endParaRPr lang="en-US" dirty="0" smtClean="0"/>
          </a:p>
          <a:p>
            <a:pPr marL="203200" indent="0">
              <a:buNone/>
            </a:pPr>
            <a:endParaRPr lang="en-US" dirty="0" smtClean="0"/>
          </a:p>
          <a:p>
            <a:pPr marL="203200" indent="0" algn="just">
              <a:buNone/>
            </a:pPr>
            <a:r>
              <a:rPr lang="en-US" dirty="0" smtClean="0"/>
              <a:t>Myrna became homeless a couple of weeks ago. She happens to call an organization that just happens to have a vacancy because someone exited the program last week. Because she meets the eligibility standards, she can easily transition into the program without a long wait.</a:t>
            </a:r>
            <a:endParaRPr lang="en-US" dirty="0"/>
          </a:p>
        </p:txBody>
      </p:sp>
      <p:sp>
        <p:nvSpPr>
          <p:cNvPr id="3" name="Text Placeholder 2"/>
          <p:cNvSpPr>
            <a:spLocks noGrp="1"/>
          </p:cNvSpPr>
          <p:nvPr>
            <p:ph type="body" sz="quarter" idx="1"/>
          </p:nvPr>
        </p:nvSpPr>
        <p:spPr>
          <a:xfrm>
            <a:off x="457200" y="1535112"/>
            <a:ext cx="4040187" cy="360775"/>
          </a:xfrm>
        </p:spPr>
        <p:txBody>
          <a:bodyPr>
            <a:normAutofit fontScale="92500" lnSpcReduction="20000"/>
          </a:bodyPr>
          <a:lstStyle/>
          <a:p>
            <a:pPr algn="ctr"/>
            <a:r>
              <a:rPr lang="en-US" sz="2400" b="1" dirty="0" smtClean="0">
                <a:latin typeface="Calibri" panose="020F0502020204030204" pitchFamily="34" charset="0"/>
              </a:rPr>
              <a:t>Stan</a:t>
            </a:r>
            <a:endParaRPr lang="en-US" sz="2400" b="1" dirty="0">
              <a:latin typeface="Calibri" panose="020F0502020204030204" pitchFamily="34" charset="0"/>
            </a:endParaRPr>
          </a:p>
        </p:txBody>
      </p:sp>
      <p:sp>
        <p:nvSpPr>
          <p:cNvPr id="4" name="Text Placeholder 3"/>
          <p:cNvSpPr>
            <a:spLocks noGrp="1"/>
          </p:cNvSpPr>
          <p:nvPr>
            <p:ph type="body" sz="quarter" idx="3"/>
          </p:nvPr>
        </p:nvSpPr>
        <p:spPr>
          <a:xfrm>
            <a:off x="457200" y="1822452"/>
            <a:ext cx="4040187" cy="3884081"/>
          </a:xfrm>
        </p:spPr>
        <p:txBody>
          <a:bodyPr>
            <a:normAutofit fontScale="70000" lnSpcReduction="20000"/>
          </a:bodyPr>
          <a:lstStyle/>
          <a:p>
            <a:pPr marL="203200" indent="0">
              <a:buNone/>
            </a:pPr>
            <a:r>
              <a:rPr lang="en-US" sz="2900" i="1" dirty="0" smtClean="0"/>
              <a:t>STILL WAITING</a:t>
            </a:r>
            <a:endParaRPr lang="en-US" sz="2900" dirty="0" smtClean="0"/>
          </a:p>
          <a:p>
            <a:pPr marL="203200" indent="0">
              <a:buNone/>
            </a:pPr>
            <a:endParaRPr lang="en-US" dirty="0" smtClean="0"/>
          </a:p>
          <a:p>
            <a:pPr marL="203200" indent="0">
              <a:buNone/>
            </a:pPr>
            <a:endParaRPr lang="en-US" dirty="0" smtClean="0"/>
          </a:p>
          <a:p>
            <a:pPr marL="203200" indent="0">
              <a:buNone/>
            </a:pPr>
            <a:endParaRPr lang="en-US" dirty="0"/>
          </a:p>
          <a:p>
            <a:pPr marL="203200" indent="0">
              <a:buNone/>
            </a:pPr>
            <a:endParaRPr lang="en-US" dirty="0" smtClean="0"/>
          </a:p>
          <a:p>
            <a:pPr marL="203200" indent="0">
              <a:buNone/>
            </a:pPr>
            <a:endParaRPr lang="en-US" dirty="0"/>
          </a:p>
          <a:p>
            <a:pPr marL="203200" indent="0">
              <a:buNone/>
            </a:pPr>
            <a:endParaRPr lang="en-US" dirty="0" smtClean="0"/>
          </a:p>
          <a:p>
            <a:pPr marL="203200" indent="0">
              <a:buNone/>
            </a:pPr>
            <a:endParaRPr lang="en-US" dirty="0"/>
          </a:p>
          <a:p>
            <a:pPr marL="203200" indent="0">
              <a:buNone/>
            </a:pPr>
            <a:endParaRPr lang="en-US" dirty="0" smtClean="0"/>
          </a:p>
          <a:p>
            <a:pPr marL="203200" indent="0" algn="just">
              <a:buNone/>
            </a:pPr>
            <a:endParaRPr lang="en-US" dirty="0" smtClean="0"/>
          </a:p>
          <a:p>
            <a:pPr marL="203200" indent="0" algn="just">
              <a:buNone/>
            </a:pPr>
            <a:r>
              <a:rPr lang="en-US" sz="2100" dirty="0" smtClean="0"/>
              <a:t>Stan is homeless and has been for over a year. He called Agency 1 a year ago and is still waiting to be called back. He continues to try to access services and is put on multiple waitlists and registers but…..</a:t>
            </a:r>
            <a:endParaRPr lang="en-US" sz="21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6491" y="2466623"/>
            <a:ext cx="2248336" cy="168033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6107" y="2318376"/>
            <a:ext cx="1887580" cy="1708671"/>
          </a:xfrm>
          <a:prstGeom prst="rect">
            <a:avLst/>
          </a:prstGeom>
        </p:spPr>
      </p:pic>
      <p:sp>
        <p:nvSpPr>
          <p:cNvPr id="7" name="Rectangle 6"/>
          <p:cNvSpPr/>
          <p:nvPr/>
        </p:nvSpPr>
        <p:spPr>
          <a:xfrm>
            <a:off x="776106" y="5848979"/>
            <a:ext cx="7758293" cy="477054"/>
          </a:xfrm>
          <a:prstGeom prst="rect">
            <a:avLst/>
          </a:prstGeom>
        </p:spPr>
        <p:txBody>
          <a:bodyPr wrap="square">
            <a:spAutoFit/>
          </a:bodyPr>
          <a:lstStyle/>
          <a:p>
            <a:r>
              <a:rPr lang="en-US" sz="2500" i="1" dirty="0">
                <a:latin typeface="Calibri" panose="020F0502020204030204" pitchFamily="34" charset="0"/>
              </a:rPr>
              <a:t>Two very different </a:t>
            </a:r>
            <a:r>
              <a:rPr lang="en-US" sz="2500" i="1" dirty="0" smtClean="0">
                <a:latin typeface="Calibri" panose="020F0502020204030204" pitchFamily="34" charset="0"/>
              </a:rPr>
              <a:t>experiences……………..</a:t>
            </a:r>
            <a:endParaRPr lang="en-US" sz="2500" dirty="0"/>
          </a:p>
        </p:txBody>
      </p:sp>
    </p:spTree>
    <p:extLst>
      <p:ext uri="{BB962C8B-B14F-4D97-AF65-F5344CB8AC3E}">
        <p14:creationId xmlns:p14="http://schemas.microsoft.com/office/powerpoint/2010/main" val="80302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barn(inVertical)">
                                      <p:cBhvr>
                                        <p:cTn id="7" dur="500"/>
                                        <p:tgtEl>
                                          <p:spTgt spid="4">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6">
                                            <p:txEl>
                                              <p:pRg st="10" end="10"/>
                                            </p:txEl>
                                          </p:spTgt>
                                        </p:tgtEl>
                                        <p:attrNameLst>
                                          <p:attrName>style.visibility</p:attrName>
                                        </p:attrNameLst>
                                      </p:cBhvr>
                                      <p:to>
                                        <p:strVal val="visible"/>
                                      </p:to>
                                    </p:set>
                                    <p:animEffect transition="in" filter="circle(in)">
                                      <p:cBhvr>
                                        <p:cTn id="20" dur="2000"/>
                                        <p:tgtEl>
                                          <p:spTgt spid="6">
                                            <p:txEl>
                                              <p:pRg st="10" end="1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par>
                                <p:cTn id="26" presetID="22" presetClass="entr" presetSubtype="4" fill="hold" nodeType="with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down)">
                                      <p:cBhvr>
                                        <p:cTn id="28" dur="500"/>
                                        <p:tgtEl>
                                          <p:spTgt spid="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additive="base">
                                        <p:cTn id="3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200" b="1" dirty="0" smtClean="0">
                <a:latin typeface="Arial Narrow" panose="020B0606020202030204" pitchFamily="34" charset="0"/>
              </a:rPr>
              <a:t>Stan and Myrna’s situation was unfortunately common in our community </a:t>
            </a:r>
          </a:p>
          <a:p>
            <a:r>
              <a:rPr lang="en-US" sz="3200" b="1" dirty="0" smtClean="0">
                <a:latin typeface="Arial Narrow" panose="020B0606020202030204" pitchFamily="34" charset="0"/>
              </a:rPr>
              <a:t>Each agency's individual registry/wait-list played into this</a:t>
            </a:r>
            <a:endParaRPr lang="en-US" sz="3200" b="1" dirty="0">
              <a:latin typeface="Arial Narrow" panose="020B0606020202030204" pitchFamily="34" charset="0"/>
            </a:endParaRPr>
          </a:p>
          <a:p>
            <a:r>
              <a:rPr lang="en-US" sz="3200" b="1" dirty="0" smtClean="0">
                <a:latin typeface="Arial Narrow" panose="020B0606020202030204" pitchFamily="34" charset="0"/>
              </a:rPr>
              <a:t>Need </a:t>
            </a:r>
            <a:r>
              <a:rPr lang="en-US" sz="3200" b="1" dirty="0">
                <a:latin typeface="Arial Narrow" panose="020B0606020202030204" pitchFamily="34" charset="0"/>
              </a:rPr>
              <a:t>for a consistent and equitable means to access permanent supportive </a:t>
            </a:r>
            <a:r>
              <a:rPr lang="en-US" sz="3200" b="1" dirty="0" smtClean="0">
                <a:latin typeface="Arial Narrow" panose="020B0606020202030204" pitchFamily="34" charset="0"/>
              </a:rPr>
              <a:t>housing:</a:t>
            </a:r>
          </a:p>
          <a:p>
            <a:pPr algn="ctr"/>
            <a:endParaRPr lang="en-US" sz="3200" b="1" dirty="0">
              <a:solidFill>
                <a:srgbClr val="FF0000"/>
              </a:solidFill>
              <a:latin typeface="Arial Narrow" panose="020B0606020202030204" pitchFamily="34" charset="0"/>
            </a:endParaRPr>
          </a:p>
          <a:p>
            <a:pPr marL="0" indent="0" algn="ctr">
              <a:buNone/>
            </a:pPr>
            <a:r>
              <a:rPr lang="en-US" sz="4000" b="1" dirty="0" smtClean="0">
                <a:solidFill>
                  <a:srgbClr val="FF0000"/>
                </a:solidFill>
                <a:latin typeface="Arial Narrow" panose="020B0606020202030204" pitchFamily="34" charset="0"/>
              </a:rPr>
              <a:t>Centralized </a:t>
            </a:r>
            <a:r>
              <a:rPr lang="en-US" sz="4000" b="1" dirty="0">
                <a:solidFill>
                  <a:srgbClr val="FF0000"/>
                </a:solidFill>
                <a:latin typeface="Arial Narrow" panose="020B0606020202030204" pitchFamily="34" charset="0"/>
              </a:rPr>
              <a:t>Permanent Supportive Housing Registry</a:t>
            </a:r>
          </a:p>
          <a:p>
            <a:endParaRPr lang="en-US" dirty="0"/>
          </a:p>
        </p:txBody>
      </p:sp>
    </p:spTree>
    <p:extLst>
      <p:ext uri="{BB962C8B-B14F-4D97-AF65-F5344CB8AC3E}">
        <p14:creationId xmlns:p14="http://schemas.microsoft.com/office/powerpoint/2010/main" val="236393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from HUD</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Notice released July 2014</a:t>
            </a:r>
          </a:p>
          <a:p>
            <a:r>
              <a:rPr lang="en-US" dirty="0" smtClean="0"/>
              <a:t>Goal to ensure those with most need prioritized</a:t>
            </a:r>
          </a:p>
          <a:p>
            <a:r>
              <a:rPr lang="en-US" dirty="0" smtClean="0"/>
              <a:t>COC “strongly encouraged to adopt”</a:t>
            </a:r>
          </a:p>
          <a:p>
            <a:r>
              <a:rPr lang="en-US" dirty="0"/>
              <a:t>Establishment of a “single prioritized waiting list for PSH”</a:t>
            </a:r>
          </a:p>
          <a:p>
            <a:endParaRPr lang="en-US" dirty="0" smtClean="0"/>
          </a:p>
          <a:p>
            <a:endParaRPr lang="en-US" dirty="0"/>
          </a:p>
        </p:txBody>
      </p:sp>
      <p:pic>
        <p:nvPicPr>
          <p:cNvPr id="6" name="Content Placeholder 5"/>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4845050" y="2052180"/>
            <a:ext cx="3886200" cy="3645816"/>
          </a:xfrm>
        </p:spPr>
      </p:pic>
    </p:spTree>
    <p:extLst>
      <p:ext uri="{BB962C8B-B14F-4D97-AF65-F5344CB8AC3E}">
        <p14:creationId xmlns:p14="http://schemas.microsoft.com/office/powerpoint/2010/main" val="1830964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from HUD</a:t>
            </a:r>
            <a:endParaRPr lang="en-US" dirty="0"/>
          </a:p>
        </p:txBody>
      </p:sp>
      <p:sp>
        <p:nvSpPr>
          <p:cNvPr id="3" name="Content Placeholder 2"/>
          <p:cNvSpPr>
            <a:spLocks noGrp="1"/>
          </p:cNvSpPr>
          <p:nvPr>
            <p:ph sz="quarter" idx="1"/>
          </p:nvPr>
        </p:nvSpPr>
        <p:spPr>
          <a:xfrm>
            <a:off x="609599" y="1605333"/>
            <a:ext cx="4466897" cy="4572000"/>
          </a:xfrm>
        </p:spPr>
        <p:txBody>
          <a:bodyPr>
            <a:normAutofit lnSpcReduction="10000"/>
          </a:bodyPr>
          <a:lstStyle/>
          <a:p>
            <a:pPr marL="0" indent="0" algn="ctr">
              <a:buNone/>
            </a:pPr>
            <a:r>
              <a:rPr lang="en-US" sz="3200" dirty="0" smtClean="0">
                <a:solidFill>
                  <a:srgbClr val="DD8047"/>
                </a:solidFill>
              </a:rPr>
              <a:t>Themes from the Notice:</a:t>
            </a:r>
          </a:p>
          <a:p>
            <a:endParaRPr lang="en-US" dirty="0"/>
          </a:p>
          <a:p>
            <a:r>
              <a:rPr lang="en-US" dirty="0" smtClean="0"/>
              <a:t>Utilizing the SPDAT</a:t>
            </a:r>
          </a:p>
          <a:p>
            <a:endParaRPr lang="en-US" dirty="0"/>
          </a:p>
          <a:p>
            <a:r>
              <a:rPr lang="en-US" dirty="0" smtClean="0"/>
              <a:t>Order of Prioritization</a:t>
            </a:r>
          </a:p>
          <a:p>
            <a:endParaRPr lang="en-US" dirty="0" smtClean="0"/>
          </a:p>
          <a:p>
            <a:r>
              <a:rPr lang="en-US" dirty="0" smtClean="0"/>
              <a:t>Dedicate beds</a:t>
            </a:r>
            <a:endParaRPr lang="en-US" dirty="0"/>
          </a:p>
          <a:p>
            <a:endParaRPr lang="en-US" dirty="0" smtClean="0"/>
          </a:p>
          <a:p>
            <a:r>
              <a:rPr lang="en-US" dirty="0" smtClean="0"/>
              <a:t>Documenting homelessness</a:t>
            </a:r>
            <a:endParaRPr lang="en-US" dirty="0"/>
          </a:p>
        </p:txBody>
      </p:sp>
      <p:graphicFrame>
        <p:nvGraphicFramePr>
          <p:cNvPr id="5" name="Content Placeholder 4"/>
          <p:cNvGraphicFramePr>
            <a:graphicFrameLocks noGrp="1"/>
          </p:cNvGraphicFramePr>
          <p:nvPr>
            <p:ph sz="quarter" idx="2"/>
            <p:extLst>
              <p:ext uri="{D42A27DB-BD31-4B8C-83A1-F6EECF244321}">
                <p14:modId xmlns:p14="http://schemas.microsoft.com/office/powerpoint/2010/main" val="2339104516"/>
              </p:ext>
            </p:extLst>
          </p:nvPr>
        </p:nvGraphicFramePr>
        <p:xfrm>
          <a:off x="5312388" y="2562482"/>
          <a:ext cx="3450612" cy="4059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298583" y="1856056"/>
            <a:ext cx="3211135" cy="830997"/>
          </a:xfrm>
          <a:prstGeom prst="rect">
            <a:avLst/>
          </a:prstGeom>
          <a:noFill/>
        </p:spPr>
        <p:txBody>
          <a:bodyPr wrap="none" rtlCol="0">
            <a:spAutoFit/>
          </a:bodyPr>
          <a:lstStyle/>
          <a:p>
            <a:pPr algn="ctr"/>
            <a:r>
              <a:rPr lang="en-US" sz="2400" b="1" dirty="0" smtClean="0">
                <a:solidFill>
                  <a:schemeClr val="accent1">
                    <a:lumMod val="75000"/>
                  </a:schemeClr>
                </a:solidFill>
              </a:rPr>
              <a:t>How HUD </a:t>
            </a:r>
          </a:p>
          <a:p>
            <a:pPr algn="ctr"/>
            <a:r>
              <a:rPr lang="en-US" sz="2400" b="1" dirty="0" smtClean="0">
                <a:solidFill>
                  <a:schemeClr val="accent1">
                    <a:lumMod val="75000"/>
                  </a:schemeClr>
                </a:solidFill>
              </a:rPr>
              <a:t>Prefers Prioritization</a:t>
            </a:r>
            <a:endParaRPr lang="en-US" sz="2400" b="1" dirty="0">
              <a:solidFill>
                <a:schemeClr val="accent1">
                  <a:lumMod val="75000"/>
                </a:schemeClr>
              </a:solidFill>
            </a:endParaRPr>
          </a:p>
        </p:txBody>
      </p:sp>
    </p:spTree>
    <p:extLst>
      <p:ext uri="{BB962C8B-B14F-4D97-AF65-F5344CB8AC3E}">
        <p14:creationId xmlns:p14="http://schemas.microsoft.com/office/powerpoint/2010/main" val="3480059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31282"/>
            <a:ext cx="9144000" cy="4572000"/>
          </a:xfrm>
          <a:prstGeom prst="rect">
            <a:avLst/>
          </a:prstGeom>
        </p:spPr>
      </p:pic>
      <p:sp>
        <p:nvSpPr>
          <p:cNvPr id="3" name="Shape 163"/>
          <p:cNvSpPr txBox="1">
            <a:spLocks/>
          </p:cNvSpPr>
          <p:nvPr/>
        </p:nvSpPr>
        <p:spPr>
          <a:xfrm>
            <a:off x="457200" y="274637"/>
            <a:ext cx="8229600" cy="1143000"/>
          </a:xfrm>
          <a:prstGeom prst="rect">
            <a:avLst/>
          </a:prstGeom>
          <a:noFill/>
          <a:ln>
            <a:noFill/>
          </a:ln>
        </p:spPr>
        <p:txBody>
          <a:bodyPr lIns="91425" tIns="45700" rIns="91425" bIns="45700"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stStyle>
          <a:p>
            <a:pPr algn="ctr">
              <a:buClr>
                <a:schemeClr val="dk1"/>
              </a:buClr>
              <a:buSzPct val="25000"/>
              <a:buFont typeface="Calibri"/>
              <a:buNone/>
            </a:pPr>
            <a:r>
              <a:rPr lang="en-US" sz="4400" dirty="0" smtClean="0">
                <a:solidFill>
                  <a:schemeClr val="dk1"/>
                </a:solidFill>
                <a:latin typeface="Calibri"/>
                <a:ea typeface="Calibri"/>
                <a:cs typeface="Calibri"/>
                <a:sym typeface="Calibri"/>
              </a:rPr>
              <a:t>PSH Centralized Housing Registry</a:t>
            </a:r>
          </a:p>
          <a:p>
            <a:pPr algn="ctr">
              <a:buClr>
                <a:schemeClr val="dk1"/>
              </a:buClr>
              <a:buSzPct val="25000"/>
              <a:buFont typeface="Calibri"/>
              <a:buNone/>
            </a:pPr>
            <a:r>
              <a:rPr lang="en-US" sz="4400" dirty="0" smtClean="0">
                <a:solidFill>
                  <a:schemeClr val="dk1"/>
                </a:solidFill>
                <a:latin typeface="Calibri"/>
                <a:ea typeface="Calibri"/>
                <a:cs typeface="Calibri"/>
                <a:sym typeface="Calibri"/>
              </a:rPr>
              <a:t>Disposition Report -SAMPLE</a:t>
            </a:r>
            <a:endParaRPr lang="en-US" sz="4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29766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a:t>
            </a:r>
            <a:endParaRPr lang="en-US" dirty="0"/>
          </a:p>
        </p:txBody>
      </p:sp>
      <p:sp>
        <p:nvSpPr>
          <p:cNvPr id="3" name="Content Placeholder 2"/>
          <p:cNvSpPr>
            <a:spLocks noGrp="1"/>
          </p:cNvSpPr>
          <p:nvPr>
            <p:ph sz="quarter" idx="1"/>
          </p:nvPr>
        </p:nvSpPr>
        <p:spPr>
          <a:xfrm>
            <a:off x="543978" y="1797423"/>
            <a:ext cx="8153400" cy="4495800"/>
          </a:xfrm>
        </p:spPr>
        <p:txBody>
          <a:bodyPr>
            <a:normAutofit fontScale="92500" lnSpcReduction="10000"/>
          </a:bodyPr>
          <a:lstStyle/>
          <a:p>
            <a:pPr marL="0" indent="0">
              <a:buNone/>
            </a:pPr>
            <a:r>
              <a:rPr lang="en-US" b="1" dirty="0" smtClean="0"/>
              <a:t>As of May 1, 2015</a:t>
            </a:r>
            <a:endParaRPr lang="en-US" dirty="0" smtClean="0"/>
          </a:p>
          <a:p>
            <a:endParaRPr lang="en-US" dirty="0"/>
          </a:p>
          <a:p>
            <a:r>
              <a:rPr lang="en-US" dirty="0" smtClean="0">
                <a:latin typeface="Arial Narrow" panose="020B0606020202030204" pitchFamily="34" charset="0"/>
              </a:rPr>
              <a:t>34 program participants housed in OC PSH Programs</a:t>
            </a:r>
          </a:p>
          <a:p>
            <a:r>
              <a:rPr lang="en-US" dirty="0">
                <a:latin typeface="Arial Narrow" panose="020B0606020202030204" pitchFamily="34" charset="0"/>
              </a:rPr>
              <a:t>49 potential program participants have currently been slated for </a:t>
            </a:r>
            <a:r>
              <a:rPr lang="en-US" dirty="0" smtClean="0">
                <a:latin typeface="Arial Narrow" panose="020B0606020202030204" pitchFamily="34" charset="0"/>
              </a:rPr>
              <a:t>HP - HCV </a:t>
            </a:r>
            <a:r>
              <a:rPr lang="en-US" dirty="0">
                <a:latin typeface="Arial Narrow" panose="020B0606020202030204" pitchFamily="34" charset="0"/>
              </a:rPr>
              <a:t>instead of </a:t>
            </a:r>
            <a:r>
              <a:rPr lang="en-US" dirty="0" smtClean="0">
                <a:latin typeface="Arial Narrow" panose="020B0606020202030204" pitchFamily="34" charset="0"/>
              </a:rPr>
              <a:t>PSH</a:t>
            </a:r>
          </a:p>
          <a:p>
            <a:r>
              <a:rPr lang="en-US" dirty="0" smtClean="0">
                <a:latin typeface="Arial Narrow" panose="020B0606020202030204" pitchFamily="34" charset="0"/>
              </a:rPr>
              <a:t>103 </a:t>
            </a:r>
            <a:r>
              <a:rPr lang="en-US" dirty="0">
                <a:latin typeface="Arial Narrow" panose="020B0606020202030204" pitchFamily="34" charset="0"/>
              </a:rPr>
              <a:t>potential program participants were deemed “ineligible” or “deactivated”</a:t>
            </a:r>
          </a:p>
          <a:p>
            <a:r>
              <a:rPr lang="en-US" dirty="0" smtClean="0">
                <a:latin typeface="Arial Narrow" panose="020B0606020202030204" pitchFamily="34" charset="0"/>
              </a:rPr>
              <a:t>11 </a:t>
            </a:r>
            <a:r>
              <a:rPr lang="en-US" dirty="0">
                <a:latin typeface="Arial Narrow" panose="020B0606020202030204" pitchFamily="34" charset="0"/>
              </a:rPr>
              <a:t>potential program participants waiting for disposition</a:t>
            </a:r>
          </a:p>
          <a:p>
            <a:r>
              <a:rPr lang="en-US" dirty="0" smtClean="0">
                <a:latin typeface="Arial Narrow" panose="020B0606020202030204" pitchFamily="34" charset="0"/>
              </a:rPr>
              <a:t>17 </a:t>
            </a:r>
            <a:r>
              <a:rPr lang="en-US" dirty="0">
                <a:latin typeface="Arial Narrow" panose="020B0606020202030204" pitchFamily="34" charset="0"/>
              </a:rPr>
              <a:t>potential program participants currently going through the PSH process after assignment to a PSH provider</a:t>
            </a:r>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2706637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552</TotalTime>
  <Words>961</Words>
  <Application>Microsoft Office PowerPoint</Application>
  <PresentationFormat>On-screen Show (4:3)</PresentationFormat>
  <Paragraphs>166</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Narrow</vt:lpstr>
      <vt:lpstr>Baskerville Old Face</vt:lpstr>
      <vt:lpstr>Calibri</vt:lpstr>
      <vt:lpstr>Tw Cen MT</vt:lpstr>
      <vt:lpstr>Wingdings</vt:lpstr>
      <vt:lpstr>Wingdings 2</vt:lpstr>
      <vt:lpstr>Median</vt:lpstr>
      <vt:lpstr> Updates: - PSH Centralized Housing Registry - ID Taskforce     Oakland County Alliance for Housing Debra Hendren, Community Housing Network  </vt:lpstr>
      <vt:lpstr>PSH - Initial Conversations</vt:lpstr>
      <vt:lpstr>PowerPoint Presentation</vt:lpstr>
      <vt:lpstr>The Stories of Stan and Myrna….</vt:lpstr>
      <vt:lpstr>The Need….</vt:lpstr>
      <vt:lpstr>Guidance from HUD</vt:lpstr>
      <vt:lpstr>Guidance from HUD</vt:lpstr>
      <vt:lpstr>PowerPoint Presentation</vt:lpstr>
      <vt:lpstr>Outcomes: </vt:lpstr>
      <vt:lpstr>ID TASKFORCE</vt:lpstr>
      <vt:lpstr>Sample Documents Community Templates  - Pilot Program Implementation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the Paradigm: How a community worked together to address permanent supportive housing needs       Oakland County Alliance for Housing Debra Hendren, Community Housing Network Dan Kelly, South Oakland Shelter Jill Shoemaker, Michigan Coalition Against Homelessness</dc:title>
  <dc:creator>Debra Hendren</dc:creator>
  <cp:lastModifiedBy>Debra Hendren</cp:lastModifiedBy>
  <cp:revision>50</cp:revision>
  <cp:lastPrinted>2015-04-14T15:49:27Z</cp:lastPrinted>
  <dcterms:modified xsi:type="dcterms:W3CDTF">2015-05-14T20:59:43Z</dcterms:modified>
</cp:coreProperties>
</file>