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75" r:id="rId3"/>
    <p:sldId id="279" r:id="rId4"/>
    <p:sldId id="285" r:id="rId5"/>
    <p:sldId id="257" r:id="rId6"/>
    <p:sldId id="264" r:id="rId7"/>
    <p:sldId id="265" r:id="rId8"/>
    <p:sldId id="258" r:id="rId9"/>
    <p:sldId id="280" r:id="rId10"/>
    <p:sldId id="288" r:id="rId11"/>
    <p:sldId id="286" r:id="rId12"/>
    <p:sldId id="287" r:id="rId13"/>
    <p:sldId id="284" r:id="rId14"/>
    <p:sldId id="283" r:id="rId15"/>
    <p:sldId id="291" r:id="rId16"/>
    <p:sldId id="292" r:id="rId17"/>
    <p:sldId id="289"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Burton" initials="E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85733" autoAdjust="0"/>
  </p:normalViewPr>
  <p:slideViewPr>
    <p:cSldViewPr snapToGrid="0">
      <p:cViewPr>
        <p:scale>
          <a:sx n="69" d="100"/>
          <a:sy n="69" d="100"/>
        </p:scale>
        <p:origin x="-480"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9-03T11:27:42.762"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5560DF7-BF50-494E-A858-EDD1C5CC4BDA}" type="datetimeFigureOut">
              <a:rPr lang="en-US" smtClean="0"/>
              <a:t>12/9/2019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D1972DC-1234-4A27-86C6-F27BE176C61C}" type="slidenum">
              <a:rPr lang="en-US" smtClean="0"/>
              <a:t>‹#›</a:t>
            </a:fld>
            <a:endParaRPr lang="en-US"/>
          </a:p>
        </p:txBody>
      </p:sp>
    </p:spTree>
    <p:extLst>
      <p:ext uri="{BB962C8B-B14F-4D97-AF65-F5344CB8AC3E}">
        <p14:creationId xmlns:p14="http://schemas.microsoft.com/office/powerpoint/2010/main" val="175862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CAF0320-0491-4708-BE68-26FC7EAB49F7}" type="datetimeFigureOut">
              <a:rPr lang="en-US" smtClean="0"/>
              <a:t>12/9/2019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9C2899C-6D1A-4D8E-B4E1-4FC784BD5591}" type="slidenum">
              <a:rPr lang="en-US" smtClean="0"/>
              <a:t>‹#›</a:t>
            </a:fld>
            <a:endParaRPr lang="en-US"/>
          </a:p>
        </p:txBody>
      </p:sp>
    </p:spTree>
    <p:extLst>
      <p:ext uri="{BB962C8B-B14F-4D97-AF65-F5344CB8AC3E}">
        <p14:creationId xmlns:p14="http://schemas.microsoft.com/office/powerpoint/2010/main" val="1055758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endParaRPr lang="en-US" dirty="0"/>
          </a:p>
        </p:txBody>
      </p:sp>
      <p:sp>
        <p:nvSpPr>
          <p:cNvPr id="4" name="Slide Number Placeholder 3"/>
          <p:cNvSpPr>
            <a:spLocks noGrp="1"/>
          </p:cNvSpPr>
          <p:nvPr>
            <p:ph type="sldNum" sz="quarter" idx="10"/>
          </p:nvPr>
        </p:nvSpPr>
        <p:spPr/>
        <p:txBody>
          <a:bodyPr/>
          <a:lstStyle/>
          <a:p>
            <a:fld id="{A9C2899C-6D1A-4D8E-B4E1-4FC784BD5591}" type="slidenum">
              <a:rPr lang="en-US" smtClean="0"/>
              <a:t>2</a:t>
            </a:fld>
            <a:endParaRPr lang="en-US"/>
          </a:p>
        </p:txBody>
      </p:sp>
    </p:spTree>
    <p:extLst>
      <p:ext uri="{BB962C8B-B14F-4D97-AF65-F5344CB8AC3E}">
        <p14:creationId xmlns:p14="http://schemas.microsoft.com/office/powerpoint/2010/main" val="53593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 providing essential services within the community are able to afford to live in the community. This helps employers attract and maintain employees, while helping alleviate transportation concerns (which are often major concerns for those employing low to moderate income service workers). The community also gains by creating a place where many different types of people can work, live and play, creating a sense of ownership in the community by workers and residents.</a:t>
            </a:r>
          </a:p>
          <a:p>
            <a:r>
              <a:rPr lang="en-US" dirty="0" smtClean="0"/>
              <a:t>Housing stock is maintained and people take pride in their community. Residents, whether owners or renters are better able to afford proper maintenance and improvements to their housing due to less resources being expended on direct housing costs.</a:t>
            </a:r>
          </a:p>
          <a:p>
            <a:endParaRPr lang="en-US" dirty="0"/>
          </a:p>
        </p:txBody>
      </p:sp>
      <p:sp>
        <p:nvSpPr>
          <p:cNvPr id="4" name="Slide Number Placeholder 3"/>
          <p:cNvSpPr>
            <a:spLocks noGrp="1"/>
          </p:cNvSpPr>
          <p:nvPr>
            <p:ph type="sldNum" sz="quarter" idx="10"/>
          </p:nvPr>
        </p:nvSpPr>
        <p:spPr/>
        <p:txBody>
          <a:bodyPr/>
          <a:lstStyle/>
          <a:p>
            <a:fld id="{A9C2899C-6D1A-4D8E-B4E1-4FC784BD5591}" type="slidenum">
              <a:rPr lang="en-US" smtClean="0"/>
              <a:t>5</a:t>
            </a:fld>
            <a:endParaRPr lang="en-US"/>
          </a:p>
        </p:txBody>
      </p:sp>
    </p:spTree>
    <p:extLst>
      <p:ext uri="{BB962C8B-B14F-4D97-AF65-F5344CB8AC3E}">
        <p14:creationId xmlns:p14="http://schemas.microsoft.com/office/powerpoint/2010/main" val="92423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Housing that is affordable to low and moderate income citizens of every community</a:t>
            </a:r>
          </a:p>
          <a:p>
            <a:r>
              <a:rPr lang="en-US" dirty="0" smtClean="0"/>
              <a:t>Who can benefit?  May include people with disabilities, homeless, people who have suffered from domestic violence, working families, students, single parents</a:t>
            </a:r>
          </a:p>
          <a:p>
            <a:endParaRPr lang="en-US" dirty="0"/>
          </a:p>
        </p:txBody>
      </p:sp>
      <p:sp>
        <p:nvSpPr>
          <p:cNvPr id="4" name="Slide Number Placeholder 3"/>
          <p:cNvSpPr>
            <a:spLocks noGrp="1"/>
          </p:cNvSpPr>
          <p:nvPr>
            <p:ph type="sldNum" sz="quarter" idx="10"/>
          </p:nvPr>
        </p:nvSpPr>
        <p:spPr/>
        <p:txBody>
          <a:bodyPr/>
          <a:lstStyle/>
          <a:p>
            <a:fld id="{A9C2899C-6D1A-4D8E-B4E1-4FC784BD5591}" type="slidenum">
              <a:rPr lang="en-US" smtClean="0"/>
              <a:t>8</a:t>
            </a:fld>
            <a:endParaRPr lang="en-US"/>
          </a:p>
        </p:txBody>
      </p:sp>
    </p:spTree>
    <p:extLst>
      <p:ext uri="{BB962C8B-B14F-4D97-AF65-F5344CB8AC3E}">
        <p14:creationId xmlns:p14="http://schemas.microsoft.com/office/powerpoint/2010/main" val="241347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community doesn’t value the idea of affordable housing and the creation of an inclusive community where people at all stages of their life can find a home that fits both their budget and lifestyle. </a:t>
            </a:r>
          </a:p>
          <a:p>
            <a:r>
              <a:rPr lang="en-US" dirty="0" smtClean="0"/>
              <a:t>By not adequately planning, the demand for housing on the lower end of the income scale is met through:</a:t>
            </a:r>
          </a:p>
          <a:p>
            <a:r>
              <a:rPr lang="en-US" dirty="0" smtClean="0"/>
              <a:t>Poorly maintained, privately owned rental properties, crowding of multiple families or individuals within single family homes (often illegally or not registered) and people spending a much greater percentage of income on their basic housing needs than is considered remotely acceptable.</a:t>
            </a:r>
          </a:p>
          <a:p>
            <a:r>
              <a:rPr lang="en-US" dirty="0" smtClean="0"/>
              <a:t>Money and effort that could be spent on things such as basic upkeep like painting, updating roofing, landscaping or snow removal is instead spent on direct housing costs. Housing slowly deteriorates as either owner occupiers or renters are unable to spend resources on proper maintenance.</a:t>
            </a:r>
          </a:p>
          <a:p>
            <a:endParaRPr lang="en-US" dirty="0"/>
          </a:p>
        </p:txBody>
      </p:sp>
      <p:sp>
        <p:nvSpPr>
          <p:cNvPr id="4" name="Slide Number Placeholder 3"/>
          <p:cNvSpPr>
            <a:spLocks noGrp="1"/>
          </p:cNvSpPr>
          <p:nvPr>
            <p:ph type="sldNum" sz="quarter" idx="10"/>
          </p:nvPr>
        </p:nvSpPr>
        <p:spPr/>
        <p:txBody>
          <a:bodyPr/>
          <a:lstStyle/>
          <a:p>
            <a:fld id="{A9C2899C-6D1A-4D8E-B4E1-4FC784BD5591}" type="slidenum">
              <a:rPr lang="en-US" smtClean="0"/>
              <a:t>9</a:t>
            </a:fld>
            <a:endParaRPr lang="en-US"/>
          </a:p>
        </p:txBody>
      </p:sp>
    </p:spTree>
    <p:extLst>
      <p:ext uri="{BB962C8B-B14F-4D97-AF65-F5344CB8AC3E}">
        <p14:creationId xmlns:p14="http://schemas.microsoft.com/office/powerpoint/2010/main" val="287897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businesses suffer as they are unable to attract or retain workers due to the lack of available affordable housing in the community. Many service workers who help make the community run on a day to day basis are not only unable to live in the community, but must commute long distances increasing transportation costs and decreasing transportation reliability.</a:t>
            </a:r>
          </a:p>
          <a:p>
            <a:r>
              <a:rPr lang="en-US" dirty="0" smtClean="0"/>
              <a:t>People become segregated by different stages in their life. If young adults who grew up in a community don’t want to live with family, they must leave the community, breaking social ties and community fabric. Retirees are forced to relocate away from family and friend support structures due to lack of affordable housing.</a:t>
            </a:r>
          </a:p>
          <a:p>
            <a:endParaRPr lang="en-US" dirty="0"/>
          </a:p>
        </p:txBody>
      </p:sp>
      <p:sp>
        <p:nvSpPr>
          <p:cNvPr id="4" name="Slide Number Placeholder 3"/>
          <p:cNvSpPr>
            <a:spLocks noGrp="1"/>
          </p:cNvSpPr>
          <p:nvPr>
            <p:ph type="sldNum" sz="quarter" idx="10"/>
          </p:nvPr>
        </p:nvSpPr>
        <p:spPr/>
        <p:txBody>
          <a:bodyPr/>
          <a:lstStyle/>
          <a:p>
            <a:fld id="{A9C2899C-6D1A-4D8E-B4E1-4FC784BD5591}" type="slidenum">
              <a:rPr lang="en-US" smtClean="0"/>
              <a:t>10</a:t>
            </a:fld>
            <a:endParaRPr lang="en-US"/>
          </a:p>
        </p:txBody>
      </p:sp>
    </p:spTree>
    <p:extLst>
      <p:ext uri="{BB962C8B-B14F-4D97-AF65-F5344CB8AC3E}">
        <p14:creationId xmlns:p14="http://schemas.microsoft.com/office/powerpoint/2010/main" val="340080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even programs for people who earn up to 80% area medium income (AMI) in Oakland County </a:t>
            </a:r>
          </a:p>
          <a:p>
            <a:r>
              <a:rPr lang="en-US" dirty="0" smtClean="0"/>
              <a:t>1 person family- $36,050.00</a:t>
            </a:r>
          </a:p>
          <a:p>
            <a:r>
              <a:rPr lang="en-US" dirty="0" smtClean="0"/>
              <a:t>2 person family- $41,200.00</a:t>
            </a:r>
          </a:p>
          <a:p>
            <a:r>
              <a:rPr lang="en-US" dirty="0" smtClean="0"/>
              <a:t>3 person family -$46,350.00        </a:t>
            </a:r>
          </a:p>
          <a:p>
            <a:r>
              <a:rPr lang="en-US" dirty="0" smtClean="0"/>
              <a:t>4 person family- $51,500.00                               </a:t>
            </a:r>
          </a:p>
          <a:p>
            <a:r>
              <a:rPr lang="en-US" dirty="0" smtClean="0"/>
              <a:t>5 person family-$55,650.00</a:t>
            </a:r>
          </a:p>
          <a:p>
            <a:r>
              <a:rPr lang="en-US" dirty="0" smtClean="0"/>
              <a:t>6 person family- $59,750.00</a:t>
            </a:r>
          </a:p>
          <a:p>
            <a:endParaRPr lang="en-US" dirty="0"/>
          </a:p>
        </p:txBody>
      </p:sp>
      <p:sp>
        <p:nvSpPr>
          <p:cNvPr id="4" name="Slide Number Placeholder 3"/>
          <p:cNvSpPr>
            <a:spLocks noGrp="1"/>
          </p:cNvSpPr>
          <p:nvPr>
            <p:ph type="sldNum" sz="quarter" idx="10"/>
          </p:nvPr>
        </p:nvSpPr>
        <p:spPr/>
        <p:txBody>
          <a:bodyPr/>
          <a:lstStyle/>
          <a:p>
            <a:fld id="{A9C2899C-6D1A-4D8E-B4E1-4FC784BD5591}" type="slidenum">
              <a:rPr lang="en-US" smtClean="0"/>
              <a:t>12</a:t>
            </a:fld>
            <a:endParaRPr lang="en-US"/>
          </a:p>
        </p:txBody>
      </p:sp>
    </p:spTree>
    <p:extLst>
      <p:ext uri="{BB962C8B-B14F-4D97-AF65-F5344CB8AC3E}">
        <p14:creationId xmlns:p14="http://schemas.microsoft.com/office/powerpoint/2010/main" val="2319843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Municipalities, by law do not have to pay for affordable housing, your taxes will not go up with housing production.</a:t>
            </a:r>
          </a:p>
          <a:p>
            <a:endParaRPr lang="en-US" dirty="0" smtClean="0"/>
          </a:p>
          <a:p>
            <a:r>
              <a:rPr lang="en-US" dirty="0" smtClean="0"/>
              <a:t>Developers do not pay for the cost between the affordable and market -rate either.</a:t>
            </a:r>
          </a:p>
          <a:p>
            <a:endParaRPr lang="en-US" dirty="0" smtClean="0"/>
          </a:p>
          <a:p>
            <a:r>
              <a:rPr lang="en-US" dirty="0" smtClean="0"/>
              <a:t>The Low Income Housing Tax Credit, municipal incentives like higher density market-rate housing and several other programs assist in financing construction. </a:t>
            </a:r>
          </a:p>
          <a:p>
            <a:endParaRPr lang="en-US" dirty="0"/>
          </a:p>
        </p:txBody>
      </p:sp>
      <p:sp>
        <p:nvSpPr>
          <p:cNvPr id="4" name="Slide Number Placeholder 3"/>
          <p:cNvSpPr>
            <a:spLocks noGrp="1"/>
          </p:cNvSpPr>
          <p:nvPr>
            <p:ph type="sldNum" sz="quarter" idx="10"/>
          </p:nvPr>
        </p:nvSpPr>
        <p:spPr/>
        <p:txBody>
          <a:bodyPr/>
          <a:lstStyle/>
          <a:p>
            <a:fld id="{A9C2899C-6D1A-4D8E-B4E1-4FC784BD5591}" type="slidenum">
              <a:rPr lang="en-US" smtClean="0"/>
              <a:t>14</a:t>
            </a:fld>
            <a:endParaRPr lang="en-US"/>
          </a:p>
        </p:txBody>
      </p:sp>
    </p:spTree>
    <p:extLst>
      <p:ext uri="{BB962C8B-B14F-4D97-AF65-F5344CB8AC3E}">
        <p14:creationId xmlns:p14="http://schemas.microsoft.com/office/powerpoint/2010/main" val="3837394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2899C-6D1A-4D8E-B4E1-4FC784BD5591}" type="slidenum">
              <a:rPr lang="en-US" smtClean="0"/>
              <a:t>15</a:t>
            </a:fld>
            <a:endParaRPr lang="en-US"/>
          </a:p>
        </p:txBody>
      </p:sp>
    </p:spTree>
    <p:extLst>
      <p:ext uri="{BB962C8B-B14F-4D97-AF65-F5344CB8AC3E}">
        <p14:creationId xmlns:p14="http://schemas.microsoft.com/office/powerpoint/2010/main" val="355297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A52DF4-D2C2-40A3-98BD-B896826B62B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54575-F0A3-40D0-AD5F-71912A78A71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264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52DF4-D2C2-40A3-98BD-B896826B62B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54575-F0A3-40D0-AD5F-71912A78A71F}" type="slidenum">
              <a:rPr lang="en-US" smtClean="0"/>
              <a:t>‹#›</a:t>
            </a:fld>
            <a:endParaRPr lang="en-US"/>
          </a:p>
        </p:txBody>
      </p:sp>
    </p:spTree>
    <p:extLst>
      <p:ext uri="{BB962C8B-B14F-4D97-AF65-F5344CB8AC3E}">
        <p14:creationId xmlns:p14="http://schemas.microsoft.com/office/powerpoint/2010/main" val="168768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52DF4-D2C2-40A3-98BD-B896826B62B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54575-F0A3-40D0-AD5F-71912A78A71F}" type="slidenum">
              <a:rPr lang="en-US" smtClean="0"/>
              <a:t>‹#›</a:t>
            </a:fld>
            <a:endParaRPr lang="en-US"/>
          </a:p>
        </p:txBody>
      </p:sp>
    </p:spTree>
    <p:extLst>
      <p:ext uri="{BB962C8B-B14F-4D97-AF65-F5344CB8AC3E}">
        <p14:creationId xmlns:p14="http://schemas.microsoft.com/office/powerpoint/2010/main" val="167875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52DF4-D2C2-40A3-98BD-B896826B62B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54575-F0A3-40D0-AD5F-71912A78A71F}" type="slidenum">
              <a:rPr lang="en-US" smtClean="0"/>
              <a:t>‹#›</a:t>
            </a:fld>
            <a:endParaRPr lang="en-US"/>
          </a:p>
        </p:txBody>
      </p:sp>
    </p:spTree>
    <p:extLst>
      <p:ext uri="{BB962C8B-B14F-4D97-AF65-F5344CB8AC3E}">
        <p14:creationId xmlns:p14="http://schemas.microsoft.com/office/powerpoint/2010/main" val="3254952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A52DF4-D2C2-40A3-98BD-B896826B62B3}"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54575-F0A3-40D0-AD5F-71912A78A71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73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A52DF4-D2C2-40A3-98BD-B896826B62B3}"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54575-F0A3-40D0-AD5F-71912A78A71F}" type="slidenum">
              <a:rPr lang="en-US" smtClean="0"/>
              <a:t>‹#›</a:t>
            </a:fld>
            <a:endParaRPr lang="en-US"/>
          </a:p>
        </p:txBody>
      </p:sp>
    </p:spTree>
    <p:extLst>
      <p:ext uri="{BB962C8B-B14F-4D97-AF65-F5344CB8AC3E}">
        <p14:creationId xmlns:p14="http://schemas.microsoft.com/office/powerpoint/2010/main" val="3122282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A52DF4-D2C2-40A3-98BD-B896826B62B3}"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854575-F0A3-40D0-AD5F-71912A78A71F}" type="slidenum">
              <a:rPr lang="en-US" smtClean="0"/>
              <a:t>‹#›</a:t>
            </a:fld>
            <a:endParaRPr lang="en-US"/>
          </a:p>
        </p:txBody>
      </p:sp>
    </p:spTree>
    <p:extLst>
      <p:ext uri="{BB962C8B-B14F-4D97-AF65-F5344CB8AC3E}">
        <p14:creationId xmlns:p14="http://schemas.microsoft.com/office/powerpoint/2010/main" val="215304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A52DF4-D2C2-40A3-98BD-B896826B62B3}"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854575-F0A3-40D0-AD5F-71912A78A71F}" type="slidenum">
              <a:rPr lang="en-US" smtClean="0"/>
              <a:t>‹#›</a:t>
            </a:fld>
            <a:endParaRPr lang="en-US"/>
          </a:p>
        </p:txBody>
      </p:sp>
    </p:spTree>
    <p:extLst>
      <p:ext uri="{BB962C8B-B14F-4D97-AF65-F5344CB8AC3E}">
        <p14:creationId xmlns:p14="http://schemas.microsoft.com/office/powerpoint/2010/main" val="69856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5A52DF4-D2C2-40A3-98BD-B896826B62B3}" type="datetimeFigureOut">
              <a:rPr lang="en-US" smtClean="0"/>
              <a:t>12/9/2019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2854575-F0A3-40D0-AD5F-71912A78A71F}" type="slidenum">
              <a:rPr lang="en-US" smtClean="0"/>
              <a:t>‹#›</a:t>
            </a:fld>
            <a:endParaRPr lang="en-US"/>
          </a:p>
        </p:txBody>
      </p:sp>
    </p:spTree>
    <p:extLst>
      <p:ext uri="{BB962C8B-B14F-4D97-AF65-F5344CB8AC3E}">
        <p14:creationId xmlns:p14="http://schemas.microsoft.com/office/powerpoint/2010/main" val="199443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5A52DF4-D2C2-40A3-98BD-B896826B62B3}" type="datetimeFigureOut">
              <a:rPr lang="en-US" smtClean="0"/>
              <a:t>12/9/2019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854575-F0A3-40D0-AD5F-71912A78A71F}" type="slidenum">
              <a:rPr lang="en-US" smtClean="0"/>
              <a:t>‹#›</a:t>
            </a:fld>
            <a:endParaRPr lang="en-US"/>
          </a:p>
        </p:txBody>
      </p:sp>
    </p:spTree>
    <p:extLst>
      <p:ext uri="{BB962C8B-B14F-4D97-AF65-F5344CB8AC3E}">
        <p14:creationId xmlns:p14="http://schemas.microsoft.com/office/powerpoint/2010/main" val="408815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A52DF4-D2C2-40A3-98BD-B896826B62B3}"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54575-F0A3-40D0-AD5F-71912A78A71F}" type="slidenum">
              <a:rPr lang="en-US" smtClean="0"/>
              <a:t>‹#›</a:t>
            </a:fld>
            <a:endParaRPr lang="en-US"/>
          </a:p>
        </p:txBody>
      </p:sp>
    </p:spTree>
    <p:extLst>
      <p:ext uri="{BB962C8B-B14F-4D97-AF65-F5344CB8AC3E}">
        <p14:creationId xmlns:p14="http://schemas.microsoft.com/office/powerpoint/2010/main" val="213668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5A52DF4-D2C2-40A3-98BD-B896826B62B3}" type="datetimeFigureOut">
              <a:rPr lang="en-US" smtClean="0"/>
              <a:t>12/9/2019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2854575-F0A3-40D0-AD5F-71912A78A71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710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oaklandhomeles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3601155"/>
          </a:xfrm>
        </p:spPr>
        <p:txBody>
          <a:bodyPr>
            <a:normAutofit/>
          </a:bodyPr>
          <a:lstStyle/>
          <a:p>
            <a:pPr algn="ctr"/>
            <a:r>
              <a:rPr lang="en-US" b="1" dirty="0" smtClean="0"/>
              <a:t>Affordable Housing:</a:t>
            </a:r>
            <a:r>
              <a:rPr lang="en-US" dirty="0" smtClean="0"/>
              <a:t/>
            </a:r>
            <a:br>
              <a:rPr lang="en-US" dirty="0" smtClean="0"/>
            </a:br>
            <a:r>
              <a:rPr lang="en-US" dirty="0" smtClean="0"/>
              <a:t/>
            </a:r>
            <a:br>
              <a:rPr lang="en-US" dirty="0" smtClean="0"/>
            </a:br>
            <a:r>
              <a:rPr lang="en-US" sz="4900" dirty="0" smtClean="0"/>
              <a:t>Dispelling the Myth</a:t>
            </a:r>
            <a:endParaRPr lang="en-US" sz="4900" dirty="0"/>
          </a:p>
        </p:txBody>
      </p:sp>
    </p:spTree>
    <p:extLst>
      <p:ext uri="{BB962C8B-B14F-4D97-AF65-F5344CB8AC3E}">
        <p14:creationId xmlns:p14="http://schemas.microsoft.com/office/powerpoint/2010/main" val="233338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Affordable Housing Results in: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62</a:t>
            </a:r>
            <a:r>
              <a:rPr lang="en-US" dirty="0"/>
              <a:t>% of </a:t>
            </a:r>
            <a:r>
              <a:rPr lang="en-US" dirty="0" smtClean="0"/>
              <a:t>distressed* </a:t>
            </a:r>
            <a:r>
              <a:rPr lang="en-US" dirty="0"/>
              <a:t>owners and 3 in 4 </a:t>
            </a:r>
            <a:r>
              <a:rPr lang="en-US" dirty="0" smtClean="0"/>
              <a:t>distressed* </a:t>
            </a:r>
            <a:r>
              <a:rPr lang="en-US" dirty="0"/>
              <a:t>renters (74%) have made at least one of these tradeoffs in the past three </a:t>
            </a:r>
            <a:r>
              <a:rPr lang="en-US" dirty="0" smtClean="0"/>
              <a:t>years:</a:t>
            </a:r>
            <a:endParaRPr lang="en-US" dirty="0"/>
          </a:p>
          <a:p>
            <a:pPr lvl="1">
              <a:buFont typeface="Arial" panose="020B0604020202020204" pitchFamily="34" charset="0"/>
              <a:buChar char="•"/>
            </a:pPr>
            <a:r>
              <a:rPr lang="en-US" dirty="0" smtClean="0"/>
              <a:t>27</a:t>
            </a:r>
            <a:r>
              <a:rPr lang="en-US" dirty="0"/>
              <a:t>% have stopped saving for </a:t>
            </a:r>
            <a:r>
              <a:rPr lang="en-US" dirty="0" smtClean="0"/>
              <a:t>retirement </a:t>
            </a:r>
          </a:p>
          <a:p>
            <a:pPr lvl="1">
              <a:buFont typeface="Arial" panose="020B0604020202020204" pitchFamily="34" charset="0"/>
              <a:buChar char="•"/>
            </a:pPr>
            <a:r>
              <a:rPr lang="en-US" dirty="0" smtClean="0"/>
              <a:t>23</a:t>
            </a:r>
            <a:r>
              <a:rPr lang="en-US" dirty="0"/>
              <a:t>% have cut back on health </a:t>
            </a:r>
            <a:r>
              <a:rPr lang="en-US" dirty="0" smtClean="0"/>
              <a:t>care</a:t>
            </a:r>
          </a:p>
          <a:p>
            <a:pPr lvl="1">
              <a:buFont typeface="Arial" panose="020B0604020202020204" pitchFamily="34" charset="0"/>
              <a:buChar char="•"/>
            </a:pPr>
            <a:r>
              <a:rPr lang="en-US" dirty="0" smtClean="0"/>
              <a:t>23</a:t>
            </a:r>
            <a:r>
              <a:rPr lang="en-US" dirty="0"/>
              <a:t>% have accumulated credit card </a:t>
            </a:r>
            <a:r>
              <a:rPr lang="en-US" dirty="0" smtClean="0"/>
              <a:t>debt</a:t>
            </a:r>
          </a:p>
          <a:p>
            <a:pPr marL="201168" lvl="1" indent="0">
              <a:buNone/>
            </a:pPr>
            <a:endParaRPr lang="en-US" dirty="0" smtClean="0"/>
          </a:p>
          <a:p>
            <a:pPr>
              <a:buFont typeface="Arial" panose="020B0604020202020204" pitchFamily="34" charset="0"/>
              <a:buChar char="•"/>
            </a:pPr>
            <a:r>
              <a:rPr lang="en-US" dirty="0" smtClean="0"/>
              <a:t>2014 report on Hunger and Homelessness </a:t>
            </a:r>
            <a:r>
              <a:rPr lang="en-US" dirty="0"/>
              <a:t>by the </a:t>
            </a:r>
            <a:r>
              <a:rPr lang="en-US" dirty="0" smtClean="0"/>
              <a:t>United </a:t>
            </a:r>
            <a:r>
              <a:rPr lang="en-US" dirty="0"/>
              <a:t>States Conference of Mayors shows that 48% of the cities experienced an increase in homelessness. It identifies a lack of affordable housing as the leading cause of homelessness among families with </a:t>
            </a:r>
            <a:r>
              <a:rPr lang="en-US" dirty="0" smtClean="0"/>
              <a:t>children.</a:t>
            </a:r>
            <a:endParaRPr lang="en-US" dirty="0"/>
          </a:p>
        </p:txBody>
      </p:sp>
      <p:sp>
        <p:nvSpPr>
          <p:cNvPr id="4" name="TextBox 3"/>
          <p:cNvSpPr txBox="1"/>
          <p:nvPr/>
        </p:nvSpPr>
        <p:spPr>
          <a:xfrm>
            <a:off x="699796" y="5846663"/>
            <a:ext cx="3592285" cy="261610"/>
          </a:xfrm>
          <a:prstGeom prst="rect">
            <a:avLst/>
          </a:prstGeom>
          <a:noFill/>
        </p:spPr>
        <p:txBody>
          <a:bodyPr wrap="square" rtlCol="0">
            <a:spAutoFit/>
          </a:bodyPr>
          <a:lstStyle/>
          <a:p>
            <a:r>
              <a:rPr lang="en-US" sz="1100" dirty="0" smtClean="0"/>
              <a:t>*Paying more than 30% of income towards housing costs</a:t>
            </a:r>
            <a:endParaRPr lang="en-US" sz="1100" dirty="0"/>
          </a:p>
        </p:txBody>
      </p:sp>
    </p:spTree>
    <p:extLst>
      <p:ext uri="{BB962C8B-B14F-4D97-AF65-F5344CB8AC3E}">
        <p14:creationId xmlns:p14="http://schemas.microsoft.com/office/powerpoint/2010/main" val="4165271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50757"/>
          </a:xfrm>
        </p:spPr>
        <p:txBody>
          <a:bodyPr/>
          <a:lstStyle/>
          <a:p>
            <a:pPr algn="ctr"/>
            <a:r>
              <a:rPr lang="en-US" dirty="0" smtClean="0"/>
              <a:t>Concerned about Property Values?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New </a:t>
            </a:r>
            <a:r>
              <a:rPr lang="en-US" dirty="0"/>
              <a:t>affordable housing tends to have a positive to no effect on the property values of the surrounding neighborhood</a:t>
            </a:r>
            <a:r>
              <a:rPr lang="en-US" dirty="0" smtClean="0"/>
              <a:t>.*</a:t>
            </a:r>
          </a:p>
          <a:p>
            <a:pPr marL="0" indent="0">
              <a:buNone/>
            </a:pPr>
            <a:endParaRPr lang="en-US" dirty="0"/>
          </a:p>
          <a:p>
            <a:pPr>
              <a:buFont typeface="Arial" panose="020B0604020202020204" pitchFamily="34" charset="0"/>
              <a:buChar char="•"/>
            </a:pPr>
            <a:r>
              <a:rPr lang="en-US" dirty="0" smtClean="0"/>
              <a:t>Qualities </a:t>
            </a:r>
            <a:r>
              <a:rPr lang="en-US" dirty="0"/>
              <a:t>that tend to ensure a positive effect </a:t>
            </a:r>
            <a:r>
              <a:rPr lang="en-US" dirty="0" smtClean="0"/>
              <a:t>include*:</a:t>
            </a:r>
          </a:p>
          <a:p>
            <a:pPr lvl="1">
              <a:buFont typeface="Arial" panose="020B0604020202020204" pitchFamily="34" charset="0"/>
              <a:buChar char="•"/>
            </a:pPr>
            <a:r>
              <a:rPr lang="en-US" dirty="0" smtClean="0"/>
              <a:t> </a:t>
            </a:r>
            <a:r>
              <a:rPr lang="en-US" dirty="0"/>
              <a:t>quality of the </a:t>
            </a:r>
            <a:r>
              <a:rPr lang="en-US" dirty="0" smtClean="0"/>
              <a:t>physical project</a:t>
            </a:r>
          </a:p>
          <a:p>
            <a:pPr lvl="1">
              <a:buFont typeface="Arial" panose="020B0604020202020204" pitchFamily="34" charset="0"/>
              <a:buChar char="•"/>
            </a:pPr>
            <a:r>
              <a:rPr lang="en-US" dirty="0" smtClean="0"/>
              <a:t> </a:t>
            </a:r>
            <a:r>
              <a:rPr lang="en-US" dirty="0"/>
              <a:t>quality of the </a:t>
            </a:r>
            <a:r>
              <a:rPr lang="en-US" dirty="0" smtClean="0"/>
              <a:t>property management</a:t>
            </a:r>
            <a:r>
              <a:rPr lang="en-US" dirty="0"/>
              <a:t>, </a:t>
            </a:r>
            <a:endParaRPr lang="en-US" dirty="0" smtClean="0"/>
          </a:p>
          <a:p>
            <a:pPr lvl="1">
              <a:buFont typeface="Arial" panose="020B0604020202020204" pitchFamily="34" charset="0"/>
              <a:buChar char="•"/>
            </a:pPr>
            <a:r>
              <a:rPr lang="en-US" dirty="0" smtClean="0"/>
              <a:t>if the development </a:t>
            </a:r>
            <a:r>
              <a:rPr lang="en-US" dirty="0"/>
              <a:t>is part of a larger revitalization </a:t>
            </a:r>
            <a:r>
              <a:rPr lang="en-US" dirty="0" smtClean="0"/>
              <a:t>strategy</a:t>
            </a:r>
          </a:p>
          <a:p>
            <a:pPr lvl="1">
              <a:buFont typeface="Arial" panose="020B0604020202020204" pitchFamily="34" charset="0"/>
              <a:buChar char="•"/>
            </a:pPr>
            <a:r>
              <a:rPr lang="en-US" dirty="0" smtClean="0"/>
              <a:t>if </a:t>
            </a:r>
            <a:r>
              <a:rPr lang="en-US" dirty="0"/>
              <a:t>it is a rehabilitation / reuse of a </a:t>
            </a:r>
            <a:r>
              <a:rPr lang="en-US" dirty="0" smtClean="0"/>
              <a:t>building</a:t>
            </a:r>
            <a:endParaRPr lang="en-US" dirty="0"/>
          </a:p>
          <a:p>
            <a:pPr marL="0" indent="0">
              <a:buNone/>
            </a:pPr>
            <a:endParaRPr lang="en-US" dirty="0"/>
          </a:p>
        </p:txBody>
      </p:sp>
      <p:sp>
        <p:nvSpPr>
          <p:cNvPr id="5" name="TextBox 4"/>
          <p:cNvSpPr txBox="1"/>
          <p:nvPr/>
        </p:nvSpPr>
        <p:spPr>
          <a:xfrm>
            <a:off x="1455574" y="5499762"/>
            <a:ext cx="7081935" cy="523220"/>
          </a:xfrm>
          <a:prstGeom prst="rect">
            <a:avLst/>
          </a:prstGeom>
          <a:noFill/>
        </p:spPr>
        <p:txBody>
          <a:bodyPr wrap="square" rtlCol="0">
            <a:spAutoFit/>
          </a:bodyPr>
          <a:lstStyle/>
          <a:p>
            <a:r>
              <a:rPr lang="en-US" sz="1400" dirty="0"/>
              <a:t>* </a:t>
            </a:r>
            <a:r>
              <a:rPr lang="en-US" sz="1400" dirty="0" smtClean="0"/>
              <a:t>From The </a:t>
            </a:r>
            <a:r>
              <a:rPr lang="en-US" sz="1400" dirty="0"/>
              <a:t>Center for Housing </a:t>
            </a:r>
            <a:r>
              <a:rPr lang="en-US" sz="1400" dirty="0" smtClean="0"/>
              <a:t>Policy’s “ ‘Don't </a:t>
            </a:r>
            <a:r>
              <a:rPr lang="en-US" sz="1400" dirty="0"/>
              <a:t>Put it Here</a:t>
            </a:r>
            <a:r>
              <a:rPr lang="en-US" sz="1400" dirty="0" smtClean="0"/>
              <a:t>!’  </a:t>
            </a:r>
            <a:r>
              <a:rPr lang="en-US" sz="1400" dirty="0"/>
              <a:t>Does Affordable Housing Cause </a:t>
            </a:r>
            <a:r>
              <a:rPr lang="en-US" sz="1400" dirty="0" smtClean="0"/>
              <a:t>  Nearby </a:t>
            </a:r>
            <a:r>
              <a:rPr lang="en-US" sz="1400" dirty="0"/>
              <a:t>Property Values to </a:t>
            </a:r>
            <a:r>
              <a:rPr lang="en-US" sz="1400" dirty="0" smtClean="0"/>
              <a:t>Decline?”</a:t>
            </a:r>
            <a:endParaRPr lang="en-US" sz="1400" dirty="0"/>
          </a:p>
        </p:txBody>
      </p:sp>
    </p:spTree>
    <p:extLst>
      <p:ext uri="{BB962C8B-B14F-4D97-AF65-F5344CB8AC3E}">
        <p14:creationId xmlns:p14="http://schemas.microsoft.com/office/powerpoint/2010/main" val="702469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9209">
              <a:srgbClr val="FBE6CD"/>
            </a:gs>
            <a:gs pos="38927">
              <a:srgbClr val="FADFC0"/>
            </a:gs>
            <a:gs pos="21225">
              <a:srgbClr val="FCEBD7"/>
            </a:gs>
            <a:gs pos="47804">
              <a:srgbClr val="F9D9B4"/>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1191102" y="317241"/>
            <a:ext cx="9977641" cy="584775"/>
          </a:xfrm>
          <a:prstGeom prst="rect">
            <a:avLst/>
          </a:prstGeom>
          <a:noFill/>
        </p:spPr>
        <p:txBody>
          <a:bodyPr wrap="square" rtlCol="0">
            <a:spAutoFit/>
          </a:bodyPr>
          <a:lstStyle/>
          <a:p>
            <a:pPr algn="ctr"/>
            <a:r>
              <a:rPr lang="en-US" sz="3200" dirty="0" smtClean="0"/>
              <a:t>Affordable Housing Gap</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5722" y="4966020"/>
            <a:ext cx="2096278" cy="1891980"/>
          </a:xfrm>
          <a:prstGeom prst="rect">
            <a:avLst/>
          </a:prstGeom>
        </p:spPr>
      </p:pic>
      <p:sp>
        <p:nvSpPr>
          <p:cNvPr id="7" name="TextBox 6"/>
          <p:cNvSpPr txBox="1"/>
          <p:nvPr/>
        </p:nvSpPr>
        <p:spPr>
          <a:xfrm>
            <a:off x="1191102" y="5868955"/>
            <a:ext cx="3704253" cy="261610"/>
          </a:xfrm>
          <a:prstGeom prst="rect">
            <a:avLst/>
          </a:prstGeom>
          <a:noFill/>
        </p:spPr>
        <p:txBody>
          <a:bodyPr wrap="square" rtlCol="0">
            <a:spAutoFit/>
          </a:bodyPr>
          <a:lstStyle/>
          <a:p>
            <a:r>
              <a:rPr lang="en-US" sz="1100" dirty="0" smtClean="0"/>
              <a:t>*National Low Income Housing Study based on Census Data</a:t>
            </a: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2226787222"/>
              </p:ext>
            </p:extLst>
          </p:nvPr>
        </p:nvGraphicFramePr>
        <p:xfrm>
          <a:off x="845868" y="1130864"/>
          <a:ext cx="10434841" cy="3744512"/>
        </p:xfrm>
        <a:graphic>
          <a:graphicData uri="http://schemas.openxmlformats.org/drawingml/2006/table">
            <a:tbl>
              <a:tblPr>
                <a:tableStyleId>{5C22544A-7EE6-4342-B048-85BDC9FD1C3A}</a:tableStyleId>
              </a:tblPr>
              <a:tblGrid>
                <a:gridCol w="3064902"/>
                <a:gridCol w="3206632"/>
                <a:gridCol w="4163307"/>
              </a:tblGrid>
              <a:tr h="263128">
                <a:tc>
                  <a:txBody>
                    <a:bodyPr/>
                    <a:lstStyle/>
                    <a:p>
                      <a:pPr algn="l" fontAlgn="b"/>
                      <a:r>
                        <a:rPr lang="en-US" sz="1700" u="none" strike="noStrike" dirty="0">
                          <a:effectLst/>
                        </a:rPr>
                        <a:t> </a:t>
                      </a:r>
                      <a:endParaRPr lang="en-US" sz="1700" b="0" i="0" u="none" strike="noStrike" dirty="0">
                        <a:solidFill>
                          <a:srgbClr val="000000"/>
                        </a:solidFill>
                        <a:effectLst/>
                        <a:latin typeface="Arial" panose="020B0604020202020204" pitchFamily="34" charset="0"/>
                      </a:endParaRPr>
                    </a:p>
                  </a:txBody>
                  <a:tcPr marL="8845" marR="8845" marT="8845" marB="0" anchor="b"/>
                </a:tc>
                <a:tc>
                  <a:txBody>
                    <a:bodyPr/>
                    <a:lstStyle/>
                    <a:p>
                      <a:pPr algn="l" rtl="0" fontAlgn="b"/>
                      <a:r>
                        <a:rPr lang="en-US" sz="1700" u="none" strike="noStrike">
                          <a:effectLst/>
                        </a:rPr>
                        <a:t>State of Michigan</a:t>
                      </a:r>
                      <a:endParaRPr lang="en-US" sz="1700" b="0" i="0" u="none" strike="noStrike">
                        <a:solidFill>
                          <a:srgbClr val="000000"/>
                        </a:solidFill>
                        <a:effectLst/>
                        <a:latin typeface="Calibri" panose="020F0502020204030204" pitchFamily="34" charset="0"/>
                      </a:endParaRPr>
                    </a:p>
                  </a:txBody>
                  <a:tcPr marL="8845" marR="8845" marT="8845" marB="0" anchor="b"/>
                </a:tc>
                <a:tc>
                  <a:txBody>
                    <a:bodyPr/>
                    <a:lstStyle/>
                    <a:p>
                      <a:pPr algn="l" rtl="0" fontAlgn="b"/>
                      <a:r>
                        <a:rPr lang="en-US" sz="1700" u="none" strike="noStrike">
                          <a:effectLst/>
                        </a:rPr>
                        <a:t>Oakland County</a:t>
                      </a:r>
                      <a:endParaRPr lang="en-US" sz="1700" b="0" i="0" u="none" strike="noStrike">
                        <a:solidFill>
                          <a:srgbClr val="000000"/>
                        </a:solidFill>
                        <a:effectLst/>
                        <a:latin typeface="Calibri" panose="020F0502020204030204" pitchFamily="34" charset="0"/>
                      </a:endParaRPr>
                    </a:p>
                  </a:txBody>
                  <a:tcPr marL="8845" marR="8845" marT="8845" marB="0" anchor="b"/>
                </a:tc>
              </a:tr>
              <a:tr h="337134">
                <a:tc>
                  <a:txBody>
                    <a:bodyPr/>
                    <a:lstStyle/>
                    <a:p>
                      <a:pPr algn="l" rtl="0" fontAlgn="b"/>
                      <a:r>
                        <a:rPr lang="en-US" sz="1700" u="none" strike="noStrike">
                          <a:effectLst/>
                        </a:rPr>
                        <a:t>Minimum Wage</a:t>
                      </a:r>
                      <a:endParaRPr lang="en-US" sz="1700" b="0" i="0" u="none" strike="noStrike">
                        <a:solidFill>
                          <a:srgbClr val="000000"/>
                        </a:solidFill>
                        <a:effectLst/>
                        <a:latin typeface="Calibri" panose="020F0502020204030204" pitchFamily="34" charset="0"/>
                      </a:endParaRPr>
                    </a:p>
                  </a:txBody>
                  <a:tcPr marL="8845" marR="8845" marT="8845" marB="0" anchor="b"/>
                </a:tc>
                <a:tc>
                  <a:txBody>
                    <a:bodyPr/>
                    <a:lstStyle/>
                    <a:p>
                      <a:pPr algn="r" rtl="0" fontAlgn="b"/>
                      <a:r>
                        <a:rPr lang="en-US" sz="1700" u="none" strike="noStrike">
                          <a:effectLst/>
                        </a:rPr>
                        <a:t>$8.15 </a:t>
                      </a:r>
                      <a:endParaRPr lang="en-US" sz="1700" b="0" i="0" u="none" strike="noStrike">
                        <a:solidFill>
                          <a:srgbClr val="000000"/>
                        </a:solidFill>
                        <a:effectLst/>
                        <a:latin typeface="Calibri" panose="020F0502020204030204" pitchFamily="34" charset="0"/>
                      </a:endParaRPr>
                    </a:p>
                  </a:txBody>
                  <a:tcPr marL="8845" marR="8845" marT="8845" marB="0" anchor="b"/>
                </a:tc>
                <a:tc>
                  <a:txBody>
                    <a:bodyPr/>
                    <a:lstStyle/>
                    <a:p>
                      <a:pPr algn="r" rtl="0" fontAlgn="b"/>
                      <a:r>
                        <a:rPr lang="en-US" sz="1700" u="none" strike="noStrike">
                          <a:effectLst/>
                        </a:rPr>
                        <a:t>$8.15 </a:t>
                      </a:r>
                      <a:endParaRPr lang="en-US" sz="1700" b="0" i="0" u="none" strike="noStrike">
                        <a:solidFill>
                          <a:srgbClr val="000000"/>
                        </a:solidFill>
                        <a:effectLst/>
                        <a:latin typeface="Calibri" panose="020F0502020204030204" pitchFamily="34" charset="0"/>
                      </a:endParaRPr>
                    </a:p>
                  </a:txBody>
                  <a:tcPr marL="8845" marR="8845" marT="8845" marB="0" anchor="b"/>
                </a:tc>
              </a:tr>
              <a:tr h="485143">
                <a:tc>
                  <a:txBody>
                    <a:bodyPr/>
                    <a:lstStyle/>
                    <a:p>
                      <a:pPr algn="l" rtl="0" fontAlgn="b"/>
                      <a:r>
                        <a:rPr lang="en-US" sz="1700" u="none" strike="noStrike">
                          <a:effectLst/>
                        </a:rPr>
                        <a:t>2-Bedroom Housing Wage*</a:t>
                      </a:r>
                      <a:endParaRPr lang="en-US" sz="1700" b="0" i="0" u="none" strike="noStrike">
                        <a:solidFill>
                          <a:srgbClr val="000000"/>
                        </a:solidFill>
                        <a:effectLst/>
                        <a:latin typeface="Calibri" panose="020F0502020204030204" pitchFamily="34" charset="0"/>
                      </a:endParaRPr>
                    </a:p>
                  </a:txBody>
                  <a:tcPr marL="8845" marR="8845" marT="8845" marB="0" anchor="b"/>
                </a:tc>
                <a:tc>
                  <a:txBody>
                    <a:bodyPr/>
                    <a:lstStyle/>
                    <a:p>
                      <a:pPr algn="r" rtl="0" fontAlgn="b"/>
                      <a:r>
                        <a:rPr lang="en-US" sz="1700" u="none" strike="noStrike">
                          <a:effectLst/>
                        </a:rPr>
                        <a:t>$15.16 </a:t>
                      </a:r>
                      <a:endParaRPr lang="en-US" sz="1700" b="0" i="0" u="none" strike="noStrike">
                        <a:solidFill>
                          <a:srgbClr val="000000"/>
                        </a:solidFill>
                        <a:effectLst/>
                        <a:latin typeface="Calibri" panose="020F0502020204030204" pitchFamily="34" charset="0"/>
                      </a:endParaRPr>
                    </a:p>
                  </a:txBody>
                  <a:tcPr marL="8845" marR="8845" marT="8845" marB="0" anchor="b"/>
                </a:tc>
                <a:tc>
                  <a:txBody>
                    <a:bodyPr/>
                    <a:lstStyle/>
                    <a:p>
                      <a:pPr algn="r" rtl="0" fontAlgn="b"/>
                      <a:r>
                        <a:rPr lang="en-US" sz="1700" u="none" strike="noStrike">
                          <a:effectLst/>
                        </a:rPr>
                        <a:t>$16.27 </a:t>
                      </a:r>
                      <a:endParaRPr lang="en-US" sz="1700" b="0" i="0" u="none" strike="noStrike">
                        <a:solidFill>
                          <a:srgbClr val="000000"/>
                        </a:solidFill>
                        <a:effectLst/>
                        <a:latin typeface="Calibri" panose="020F0502020204030204" pitchFamily="34" charset="0"/>
                      </a:endParaRPr>
                    </a:p>
                  </a:txBody>
                  <a:tcPr marL="8845" marR="8845" marT="8845" marB="0" anchor="b"/>
                </a:tc>
              </a:tr>
              <a:tr h="608485">
                <a:tc>
                  <a:txBody>
                    <a:bodyPr/>
                    <a:lstStyle/>
                    <a:p>
                      <a:pPr algn="l" rtl="0" fontAlgn="b"/>
                      <a:r>
                        <a:rPr lang="en-US" sz="1700" u="none" strike="noStrike">
                          <a:effectLst/>
                        </a:rPr>
                        <a:t>Fair Market Rent Two Bedroom</a:t>
                      </a:r>
                      <a:endParaRPr lang="en-US" sz="1700" b="0" i="0" u="none" strike="noStrike">
                        <a:solidFill>
                          <a:srgbClr val="000000"/>
                        </a:solidFill>
                        <a:effectLst/>
                        <a:latin typeface="Calibri" panose="020F0502020204030204" pitchFamily="34" charset="0"/>
                      </a:endParaRPr>
                    </a:p>
                  </a:txBody>
                  <a:tcPr marL="8845" marR="8845" marT="8845" marB="0" anchor="b"/>
                </a:tc>
                <a:tc>
                  <a:txBody>
                    <a:bodyPr/>
                    <a:lstStyle/>
                    <a:p>
                      <a:pPr algn="r" rtl="0" fontAlgn="b"/>
                      <a:r>
                        <a:rPr lang="en-US" sz="1700" u="none" strike="noStrike">
                          <a:effectLst/>
                        </a:rPr>
                        <a:t>$788 </a:t>
                      </a:r>
                      <a:endParaRPr lang="en-US" sz="1700" b="0" i="0" u="none" strike="noStrike">
                        <a:solidFill>
                          <a:srgbClr val="000000"/>
                        </a:solidFill>
                        <a:effectLst/>
                        <a:latin typeface="Calibri" panose="020F0502020204030204" pitchFamily="34" charset="0"/>
                      </a:endParaRPr>
                    </a:p>
                  </a:txBody>
                  <a:tcPr marL="8845" marR="8845" marT="8845" marB="0" anchor="b"/>
                </a:tc>
                <a:tc>
                  <a:txBody>
                    <a:bodyPr/>
                    <a:lstStyle/>
                    <a:p>
                      <a:pPr algn="r" rtl="0" fontAlgn="b"/>
                      <a:r>
                        <a:rPr lang="en-US" sz="1700" u="none" strike="noStrike">
                          <a:effectLst/>
                        </a:rPr>
                        <a:t>$846 </a:t>
                      </a:r>
                      <a:endParaRPr lang="en-US" sz="1700" b="0" i="0" u="none" strike="noStrike">
                        <a:solidFill>
                          <a:srgbClr val="000000"/>
                        </a:solidFill>
                        <a:effectLst/>
                        <a:latin typeface="Calibri" panose="020F0502020204030204" pitchFamily="34" charset="0"/>
                      </a:endParaRPr>
                    </a:p>
                  </a:txBody>
                  <a:tcPr marL="8845" marR="8845" marT="8845" marB="0" anchor="b"/>
                </a:tc>
              </a:tr>
              <a:tr h="608485">
                <a:tc>
                  <a:txBody>
                    <a:bodyPr/>
                    <a:lstStyle/>
                    <a:p>
                      <a:pPr algn="l" rtl="0" fontAlgn="b"/>
                      <a:r>
                        <a:rPr lang="en-US" sz="1700" u="none" strike="noStrike">
                          <a:effectLst/>
                        </a:rPr>
                        <a:t>Rent Affordable at Mean Renter Wage</a:t>
                      </a:r>
                      <a:endParaRPr lang="en-US" sz="1700" b="0" i="0" u="none" strike="noStrike">
                        <a:solidFill>
                          <a:srgbClr val="000000"/>
                        </a:solidFill>
                        <a:effectLst/>
                        <a:latin typeface="Calibri" panose="020F0502020204030204" pitchFamily="34" charset="0"/>
                      </a:endParaRPr>
                    </a:p>
                  </a:txBody>
                  <a:tcPr marL="8845" marR="8845" marT="8845" marB="0" anchor="b"/>
                </a:tc>
                <a:tc>
                  <a:txBody>
                    <a:bodyPr/>
                    <a:lstStyle/>
                    <a:p>
                      <a:pPr algn="r" rtl="0" fontAlgn="b"/>
                      <a:r>
                        <a:rPr lang="en-US" sz="1700" u="none" strike="noStrike">
                          <a:effectLst/>
                        </a:rPr>
                        <a:t>$644 </a:t>
                      </a:r>
                      <a:endParaRPr lang="en-US" sz="1700" b="0" i="0" u="none" strike="noStrike">
                        <a:solidFill>
                          <a:srgbClr val="000000"/>
                        </a:solidFill>
                        <a:effectLst/>
                        <a:latin typeface="Calibri" panose="020F0502020204030204" pitchFamily="34" charset="0"/>
                      </a:endParaRPr>
                    </a:p>
                  </a:txBody>
                  <a:tcPr marL="8845" marR="8845" marT="8845" marB="0" anchor="b"/>
                </a:tc>
                <a:tc>
                  <a:txBody>
                    <a:bodyPr/>
                    <a:lstStyle/>
                    <a:p>
                      <a:pPr algn="r" rtl="0" fontAlgn="b"/>
                      <a:r>
                        <a:rPr lang="en-US" sz="1700" u="none" strike="noStrike">
                          <a:effectLst/>
                        </a:rPr>
                        <a:t>$789 </a:t>
                      </a:r>
                      <a:endParaRPr lang="en-US" sz="1700" b="0" i="0" u="none" strike="noStrike">
                        <a:solidFill>
                          <a:srgbClr val="000000"/>
                        </a:solidFill>
                        <a:effectLst/>
                        <a:latin typeface="Calibri" panose="020F0502020204030204" pitchFamily="34" charset="0"/>
                      </a:endParaRPr>
                    </a:p>
                  </a:txBody>
                  <a:tcPr marL="8845" marR="8845" marT="8845" marB="0" anchor="b"/>
                </a:tc>
              </a:tr>
              <a:tr h="955486">
                <a:tc>
                  <a:txBody>
                    <a:bodyPr/>
                    <a:lstStyle/>
                    <a:p>
                      <a:pPr algn="l" rtl="0" fontAlgn="b"/>
                      <a:r>
                        <a:rPr lang="en-US" sz="1700" u="none" strike="noStrike">
                          <a:effectLst/>
                        </a:rPr>
                        <a:t>Hours it would take on minimum wage to afford 2-Bedroom Housing</a:t>
                      </a:r>
                      <a:endParaRPr lang="en-US" sz="1700" b="0" i="0" u="none" strike="noStrike">
                        <a:solidFill>
                          <a:srgbClr val="000000"/>
                        </a:solidFill>
                        <a:effectLst/>
                        <a:latin typeface="Calibri" panose="020F0502020204030204" pitchFamily="34" charset="0"/>
                      </a:endParaRPr>
                    </a:p>
                  </a:txBody>
                  <a:tcPr marL="8845" marR="8845" marT="8845" marB="0" anchor="b"/>
                </a:tc>
                <a:tc>
                  <a:txBody>
                    <a:bodyPr/>
                    <a:lstStyle/>
                    <a:p>
                      <a:pPr algn="r" rtl="0" fontAlgn="b"/>
                      <a:r>
                        <a:rPr lang="en-US" sz="1700" u="none" strike="noStrike" dirty="0">
                          <a:effectLst/>
                        </a:rPr>
                        <a:t>74</a:t>
                      </a:r>
                      <a:endParaRPr lang="en-US" sz="1700" b="0" i="0" u="none" strike="noStrike" dirty="0">
                        <a:solidFill>
                          <a:srgbClr val="000000"/>
                        </a:solidFill>
                        <a:effectLst/>
                        <a:latin typeface="Calibri" panose="020F0502020204030204" pitchFamily="34" charset="0"/>
                      </a:endParaRPr>
                    </a:p>
                  </a:txBody>
                  <a:tcPr marL="8845" marR="8845" marT="8845" marB="0" anchor="b"/>
                </a:tc>
                <a:tc>
                  <a:txBody>
                    <a:bodyPr/>
                    <a:lstStyle/>
                    <a:p>
                      <a:pPr algn="r" rtl="0" fontAlgn="b"/>
                      <a:r>
                        <a:rPr lang="en-US" sz="1700" u="none" strike="noStrike">
                          <a:effectLst/>
                        </a:rPr>
                        <a:t>80</a:t>
                      </a:r>
                      <a:endParaRPr lang="en-US" sz="1700" b="0" i="0" u="none" strike="noStrike">
                        <a:solidFill>
                          <a:srgbClr val="000000"/>
                        </a:solidFill>
                        <a:effectLst/>
                        <a:latin typeface="Calibri" panose="020F0502020204030204" pitchFamily="34" charset="0"/>
                      </a:endParaRPr>
                    </a:p>
                  </a:txBody>
                  <a:tcPr marL="8845" marR="8845" marT="8845" marB="0" anchor="b"/>
                </a:tc>
              </a:tr>
              <a:tr h="481854">
                <a:tc gridSpan="3">
                  <a:txBody>
                    <a:bodyPr/>
                    <a:lstStyle/>
                    <a:p>
                      <a:pPr algn="ctr" rtl="0" fontAlgn="b"/>
                      <a:r>
                        <a:rPr lang="en-US" sz="1700" u="none" strike="noStrike" dirty="0">
                          <a:effectLst/>
                        </a:rPr>
                        <a:t>* Wage required to affordably rent 2 bedroom apartment working 40 hours a week</a:t>
                      </a:r>
                      <a:endParaRPr lang="en-US" sz="1700" b="0" i="0" u="none" strike="noStrike" dirty="0">
                        <a:solidFill>
                          <a:srgbClr val="000000"/>
                        </a:solidFill>
                        <a:effectLst/>
                        <a:latin typeface="Calibri" panose="020F0502020204030204" pitchFamily="34" charset="0"/>
                      </a:endParaRPr>
                    </a:p>
                  </a:txBody>
                  <a:tcPr marL="8845" marR="8845" marT="8845" marB="0" anchor="b"/>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693277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3265" y="1778797"/>
            <a:ext cx="7346372" cy="4479039"/>
          </a:xfrm>
          <a:prstGeom prst="rect">
            <a:avLst/>
          </a:prstGeom>
        </p:spPr>
      </p:pic>
      <p:sp>
        <p:nvSpPr>
          <p:cNvPr id="3" name="TextBox 2"/>
          <p:cNvSpPr txBox="1"/>
          <p:nvPr/>
        </p:nvSpPr>
        <p:spPr>
          <a:xfrm>
            <a:off x="904009" y="166255"/>
            <a:ext cx="9736282" cy="1446550"/>
          </a:xfrm>
          <a:prstGeom prst="rect">
            <a:avLst/>
          </a:prstGeom>
          <a:noFill/>
        </p:spPr>
        <p:txBody>
          <a:bodyPr wrap="square" rtlCol="0">
            <a:spAutoFit/>
          </a:bodyPr>
          <a:lstStyle/>
          <a:p>
            <a:pPr algn="ctr"/>
            <a:r>
              <a:rPr lang="en-US" sz="4400" smtClean="0"/>
              <a:t>Gap </a:t>
            </a:r>
            <a:r>
              <a:rPr lang="en-US" sz="4400" dirty="0" smtClean="0"/>
              <a:t>in Supply of Affordable Housing versus Demand</a:t>
            </a:r>
            <a:endParaRPr lang="en-US" sz="4400" dirty="0"/>
          </a:p>
        </p:txBody>
      </p:sp>
    </p:spTree>
    <p:extLst>
      <p:ext uri="{BB962C8B-B14F-4D97-AF65-F5344CB8AC3E}">
        <p14:creationId xmlns:p14="http://schemas.microsoft.com/office/powerpoint/2010/main" val="215008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685027"/>
            <a:ext cx="5045349" cy="4645262"/>
          </a:xfrm>
          <a:prstGeom prst="rect">
            <a:avLst/>
          </a:prstGeom>
        </p:spPr>
      </p:pic>
      <p:sp>
        <p:nvSpPr>
          <p:cNvPr id="5" name="TextBox 4"/>
          <p:cNvSpPr txBox="1"/>
          <p:nvPr/>
        </p:nvSpPr>
        <p:spPr>
          <a:xfrm>
            <a:off x="384464" y="873488"/>
            <a:ext cx="4540827" cy="677108"/>
          </a:xfrm>
          <a:prstGeom prst="rect">
            <a:avLst/>
          </a:prstGeom>
          <a:noFill/>
        </p:spPr>
        <p:txBody>
          <a:bodyPr wrap="square" rtlCol="0">
            <a:spAutoFit/>
          </a:bodyPr>
          <a:lstStyle/>
          <a:p>
            <a:r>
              <a:rPr lang="en-US" sz="3800" dirty="0" smtClean="0"/>
              <a:t>State of Michigan</a:t>
            </a:r>
            <a:endParaRPr lang="en-US" sz="3800" dirty="0"/>
          </a:p>
        </p:txBody>
      </p:sp>
      <p:sp>
        <p:nvSpPr>
          <p:cNvPr id="6" name="TextBox 5"/>
          <p:cNvSpPr txBox="1"/>
          <p:nvPr/>
        </p:nvSpPr>
        <p:spPr>
          <a:xfrm>
            <a:off x="6397335" y="873488"/>
            <a:ext cx="5579918" cy="677108"/>
          </a:xfrm>
          <a:prstGeom prst="rect">
            <a:avLst/>
          </a:prstGeom>
          <a:noFill/>
        </p:spPr>
        <p:txBody>
          <a:bodyPr wrap="square" rtlCol="0">
            <a:spAutoFit/>
          </a:bodyPr>
          <a:lstStyle/>
          <a:p>
            <a:r>
              <a:rPr lang="en-US" sz="3800" dirty="0" smtClean="0"/>
              <a:t>United States of America</a:t>
            </a:r>
            <a:endParaRPr lang="en-US" sz="3800" dirty="0"/>
          </a:p>
        </p:txBody>
      </p:sp>
      <p:pic>
        <p:nvPicPr>
          <p:cNvPr id="7" name="Picture 6"/>
          <p:cNvPicPr>
            <a:picLocks noChangeAspect="1"/>
          </p:cNvPicPr>
          <p:nvPr/>
        </p:nvPicPr>
        <p:blipFill>
          <a:blip r:embed="rId4"/>
          <a:stretch>
            <a:fillRect/>
          </a:stretch>
        </p:blipFill>
        <p:spPr>
          <a:xfrm>
            <a:off x="6182590" y="1685027"/>
            <a:ext cx="6009409" cy="4645262"/>
          </a:xfrm>
          <a:prstGeom prst="rect">
            <a:avLst/>
          </a:prstGeom>
        </p:spPr>
      </p:pic>
      <p:sp>
        <p:nvSpPr>
          <p:cNvPr id="8" name="TextBox 7"/>
          <p:cNvSpPr txBox="1"/>
          <p:nvPr/>
        </p:nvSpPr>
        <p:spPr>
          <a:xfrm>
            <a:off x="0" y="0"/>
            <a:ext cx="12192000" cy="769441"/>
          </a:xfrm>
          <a:prstGeom prst="rect">
            <a:avLst/>
          </a:prstGeom>
          <a:noFill/>
        </p:spPr>
        <p:txBody>
          <a:bodyPr wrap="square" rtlCol="0">
            <a:spAutoFit/>
          </a:bodyPr>
          <a:lstStyle/>
          <a:p>
            <a:pPr algn="ctr"/>
            <a:r>
              <a:rPr lang="en-US" sz="4400" b="1" dirty="0" smtClean="0"/>
              <a:t>Economic Benefits of Housing Tax Credits</a:t>
            </a:r>
            <a:endParaRPr lang="en-US" sz="4400" b="1" dirty="0"/>
          </a:p>
        </p:txBody>
      </p:sp>
      <p:sp>
        <p:nvSpPr>
          <p:cNvPr id="2" name="TextBox 1"/>
          <p:cNvSpPr txBox="1"/>
          <p:nvPr/>
        </p:nvSpPr>
        <p:spPr>
          <a:xfrm>
            <a:off x="6730738" y="6330289"/>
            <a:ext cx="4449452" cy="369332"/>
          </a:xfrm>
          <a:prstGeom prst="rect">
            <a:avLst/>
          </a:prstGeom>
          <a:noFill/>
        </p:spPr>
        <p:txBody>
          <a:bodyPr wrap="square" rtlCol="0">
            <a:spAutoFit/>
          </a:bodyPr>
          <a:lstStyle/>
          <a:p>
            <a:r>
              <a:rPr lang="en-US" dirty="0" smtClean="0"/>
              <a:t>* Since the beginning of the LIHTC</a:t>
            </a:r>
            <a:endParaRPr lang="en-US" dirty="0"/>
          </a:p>
        </p:txBody>
      </p:sp>
    </p:spTree>
    <p:extLst>
      <p:ext uri="{BB962C8B-B14F-4D97-AF65-F5344CB8AC3E}">
        <p14:creationId xmlns:p14="http://schemas.microsoft.com/office/powerpoint/2010/main" val="335701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an Affordable Housing Development Ready Community!</a:t>
            </a:r>
          </a:p>
        </p:txBody>
      </p:sp>
      <p:sp>
        <p:nvSpPr>
          <p:cNvPr id="3" name="Content Placeholder 2"/>
          <p:cNvSpPr>
            <a:spLocks noGrp="1"/>
          </p:cNvSpPr>
          <p:nvPr>
            <p:ph idx="1"/>
          </p:nvPr>
        </p:nvSpPr>
        <p:spPr>
          <a:xfrm>
            <a:off x="1097280" y="1845734"/>
            <a:ext cx="10058400" cy="4438334"/>
          </a:xfrm>
        </p:spPr>
        <p:txBody>
          <a:bodyPr>
            <a:normAutofit lnSpcReduction="10000"/>
          </a:bodyPr>
          <a:lstStyle/>
          <a:p>
            <a:pPr>
              <a:buFont typeface="Arial" panose="020B0604020202020204" pitchFamily="34" charset="0"/>
              <a:buChar char="•"/>
            </a:pPr>
            <a:r>
              <a:rPr lang="en-US" dirty="0"/>
              <a:t>Ensure zoning and building ordinances are affordable housing friendly</a:t>
            </a:r>
          </a:p>
          <a:p>
            <a:pPr>
              <a:buFont typeface="Arial" panose="020B0604020202020204" pitchFamily="34" charset="0"/>
              <a:buChar char="•"/>
            </a:pPr>
            <a:endParaRPr lang="en-US" dirty="0"/>
          </a:p>
          <a:p>
            <a:pPr>
              <a:buFont typeface="Arial" panose="020B0604020202020204" pitchFamily="34" charset="0"/>
              <a:buChar char="•"/>
            </a:pPr>
            <a:r>
              <a:rPr lang="en-US" dirty="0"/>
              <a:t>Ensure Master Plan is inclusionary for all members of the community</a:t>
            </a:r>
          </a:p>
          <a:p>
            <a:pPr>
              <a:buFont typeface="Arial" panose="020B0604020202020204" pitchFamily="34" charset="0"/>
              <a:buChar char="•"/>
            </a:pPr>
            <a:endParaRPr lang="en-US" dirty="0"/>
          </a:p>
          <a:p>
            <a:pPr>
              <a:buFont typeface="Arial" panose="020B0604020202020204" pitchFamily="34" charset="0"/>
              <a:buChar char="•"/>
            </a:pPr>
            <a:r>
              <a:rPr lang="en-US" dirty="0"/>
              <a:t>Be prepared to work with partner organizations to develop the most successful and sustainable affordable housing that fits with the community’s vision</a:t>
            </a:r>
          </a:p>
          <a:p>
            <a:pPr>
              <a:buFont typeface="Arial" panose="020B0604020202020204" pitchFamily="34" charset="0"/>
              <a:buChar char="•"/>
            </a:pPr>
            <a:endParaRPr lang="en-US" dirty="0"/>
          </a:p>
          <a:p>
            <a:pPr>
              <a:buFont typeface="Arial" panose="020B0604020202020204" pitchFamily="34" charset="0"/>
              <a:buChar char="•"/>
            </a:pPr>
            <a:r>
              <a:rPr lang="en-US" dirty="0"/>
              <a:t>Acknowledge that proper planning and inclusion of affordable housing leads to more vibrant and prosperous </a:t>
            </a:r>
            <a:r>
              <a:rPr lang="en-US" dirty="0" smtClean="0"/>
              <a:t>communities</a:t>
            </a:r>
          </a:p>
          <a:p>
            <a:pPr>
              <a:buFont typeface="Arial" panose="020B0604020202020204" pitchFamily="34" charset="0"/>
              <a:buChar char="•"/>
            </a:pPr>
            <a:endParaRPr lang="en-US" dirty="0"/>
          </a:p>
          <a:p>
            <a:pPr>
              <a:buFont typeface="Arial" panose="020B0604020202020204" pitchFamily="34" charset="0"/>
              <a:buChar char="•"/>
            </a:pPr>
            <a:r>
              <a:rPr lang="en-US" dirty="0" smtClean="0"/>
              <a:t>Advocate for funding for affordable housing programs at the state and Federal levels.</a:t>
            </a: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616128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Organizations involved in affordable housing:</a:t>
            </a:r>
            <a:endParaRPr lang="en-US" dirty="0"/>
          </a:p>
        </p:txBody>
      </p:sp>
      <p:sp>
        <p:nvSpPr>
          <p:cNvPr id="3" name="Content Placeholder 2"/>
          <p:cNvSpPr>
            <a:spLocks noGrp="1"/>
          </p:cNvSpPr>
          <p:nvPr>
            <p:ph idx="1"/>
          </p:nvPr>
        </p:nvSpPr>
        <p:spPr>
          <a:xfrm>
            <a:off x="1097280" y="1916350"/>
            <a:ext cx="10058400" cy="4367718"/>
          </a:xfrm>
        </p:spPr>
        <p:txBody>
          <a:bodyPr>
            <a:normAutofit fontScale="85000" lnSpcReduction="20000"/>
          </a:bodyPr>
          <a:lstStyle/>
          <a:p>
            <a:pPr>
              <a:buFont typeface="Arial" panose="020B0604020202020204" pitchFamily="34" charset="0"/>
              <a:buChar char="•"/>
            </a:pPr>
            <a:r>
              <a:rPr lang="en-US" dirty="0" smtClean="0"/>
              <a:t>HAVEN</a:t>
            </a:r>
          </a:p>
          <a:p>
            <a:pPr>
              <a:buFont typeface="Arial" panose="020B0604020202020204" pitchFamily="34" charset="0"/>
              <a:buChar char="•"/>
            </a:pPr>
            <a:endParaRPr lang="en-US" sz="1300" dirty="0" smtClean="0"/>
          </a:p>
          <a:p>
            <a:pPr>
              <a:buFont typeface="Arial" panose="020B0604020202020204" pitchFamily="34" charset="0"/>
              <a:buChar char="•"/>
            </a:pPr>
            <a:r>
              <a:rPr lang="en-US" dirty="0" smtClean="0"/>
              <a:t>Lighthouse of Oakland County</a:t>
            </a:r>
          </a:p>
          <a:p>
            <a:pPr>
              <a:buFont typeface="Arial" panose="020B0604020202020204" pitchFamily="34" charset="0"/>
              <a:buChar char="•"/>
            </a:pPr>
            <a:endParaRPr lang="en-US" sz="1300" dirty="0" smtClean="0"/>
          </a:p>
          <a:p>
            <a:pPr>
              <a:buFont typeface="Arial" panose="020B0604020202020204" pitchFamily="34" charset="0"/>
              <a:buChar char="•"/>
            </a:pPr>
            <a:r>
              <a:rPr lang="en-US" dirty="0" smtClean="0"/>
              <a:t>Oakland Livingston Human Services Agency</a:t>
            </a:r>
          </a:p>
          <a:p>
            <a:pPr>
              <a:buFont typeface="Arial" panose="020B0604020202020204" pitchFamily="34" charset="0"/>
              <a:buChar char="•"/>
            </a:pPr>
            <a:endParaRPr lang="en-US" sz="1400" dirty="0" smtClean="0"/>
          </a:p>
          <a:p>
            <a:pPr>
              <a:buFont typeface="Arial" panose="020B0604020202020204" pitchFamily="34" charset="0"/>
              <a:buChar char="•"/>
            </a:pPr>
            <a:r>
              <a:rPr lang="en-US" dirty="0" smtClean="0"/>
              <a:t>South Oakland Shelter</a:t>
            </a:r>
          </a:p>
          <a:p>
            <a:pPr>
              <a:buFont typeface="Arial" panose="020B0604020202020204" pitchFamily="34" charset="0"/>
              <a:buChar char="•"/>
            </a:pPr>
            <a:endParaRPr lang="en-US" sz="1400" dirty="0" smtClean="0"/>
          </a:p>
          <a:p>
            <a:pPr>
              <a:buFont typeface="Arial" panose="020B0604020202020204" pitchFamily="34" charset="0"/>
              <a:buChar char="•"/>
            </a:pPr>
            <a:r>
              <a:rPr lang="en-US" dirty="0" smtClean="0"/>
              <a:t>MI State Housing Development Authority</a:t>
            </a:r>
          </a:p>
          <a:p>
            <a:pPr>
              <a:buFont typeface="Arial" panose="020B0604020202020204" pitchFamily="34" charset="0"/>
              <a:buChar char="•"/>
            </a:pPr>
            <a:endParaRPr lang="en-US" sz="1400" dirty="0" smtClean="0"/>
          </a:p>
          <a:p>
            <a:pPr>
              <a:buFont typeface="Arial" panose="020B0604020202020204" pitchFamily="34" charset="0"/>
              <a:buChar char="•"/>
            </a:pPr>
            <a:r>
              <a:rPr lang="en-US" dirty="0" smtClean="0"/>
              <a:t>Community Housing Network</a:t>
            </a:r>
          </a:p>
          <a:p>
            <a:pPr>
              <a:buFont typeface="Arial" panose="020B0604020202020204" pitchFamily="34" charset="0"/>
              <a:buChar char="•"/>
            </a:pPr>
            <a:endParaRPr lang="en-US" sz="1600" dirty="0" smtClean="0"/>
          </a:p>
          <a:p>
            <a:pPr>
              <a:buFont typeface="Arial" panose="020B0604020202020204" pitchFamily="34" charset="0"/>
              <a:buChar char="•"/>
            </a:pPr>
            <a:r>
              <a:rPr lang="en-US" dirty="0" smtClean="0"/>
              <a:t>And many more!</a:t>
            </a:r>
          </a:p>
        </p:txBody>
      </p:sp>
    </p:spTree>
    <p:extLst>
      <p:ext uri="{BB962C8B-B14F-4D97-AF65-F5344CB8AC3E}">
        <p14:creationId xmlns:p14="http://schemas.microsoft.com/office/powerpoint/2010/main" val="2813976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50757"/>
          </a:xfrm>
        </p:spPr>
        <p:txBody>
          <a:bodyPr/>
          <a:lstStyle/>
          <a:p>
            <a:r>
              <a:rPr lang="en-US" dirty="0" smtClean="0"/>
              <a:t>Affordable Housing is Needed in your Community</a:t>
            </a:r>
            <a:endParaRPr lang="en-US" dirty="0"/>
          </a:p>
        </p:txBody>
      </p:sp>
      <p:sp>
        <p:nvSpPr>
          <p:cNvPr id="3" name="Content Placeholder 2"/>
          <p:cNvSpPr>
            <a:spLocks noGrp="1"/>
          </p:cNvSpPr>
          <p:nvPr>
            <p:ph idx="1"/>
          </p:nvPr>
        </p:nvSpPr>
        <p:spPr>
          <a:xfrm>
            <a:off x="895546" y="2460396"/>
            <a:ext cx="10260134" cy="3408698"/>
          </a:xfrm>
        </p:spPr>
        <p:txBody>
          <a:bodyPr>
            <a:noAutofit/>
          </a:bodyPr>
          <a:lstStyle/>
          <a:p>
            <a:pPr algn="ctr"/>
            <a:r>
              <a:rPr lang="en-US" sz="3200" dirty="0" smtClean="0"/>
              <a:t>The Alliance for Housing can Help!</a:t>
            </a:r>
          </a:p>
          <a:p>
            <a:pPr marL="0" indent="0" algn="ctr">
              <a:buNone/>
            </a:pPr>
            <a:endParaRPr lang="en-US" sz="3200" dirty="0" smtClean="0"/>
          </a:p>
          <a:p>
            <a:pPr algn="ctr"/>
            <a:endParaRPr lang="en-US" sz="3200" dirty="0"/>
          </a:p>
          <a:p>
            <a:pPr algn="ctr"/>
            <a:endParaRPr lang="en-US" sz="3200" dirty="0" smtClean="0"/>
          </a:p>
          <a:p>
            <a:pPr algn="ctr"/>
            <a:r>
              <a:rPr lang="en-US" sz="3200" dirty="0"/>
              <a:t>Check </a:t>
            </a:r>
            <a:r>
              <a:rPr lang="en-US" sz="3200" dirty="0" smtClean="0"/>
              <a:t>out </a:t>
            </a:r>
            <a:r>
              <a:rPr lang="en-US" sz="3200" dirty="0">
                <a:hlinkClick r:id="rId2"/>
              </a:rPr>
              <a:t>http://oaklandhomeless.org</a:t>
            </a:r>
            <a:r>
              <a:rPr lang="en-US" sz="3200" dirty="0" smtClean="0">
                <a:hlinkClick r:id="rId2"/>
              </a:rPr>
              <a:t>/</a:t>
            </a:r>
            <a:r>
              <a:rPr lang="en-US" sz="3200" dirty="0" smtClean="0"/>
              <a:t> for more information</a:t>
            </a:r>
            <a:endParaRPr lang="en-US" sz="3200" dirty="0"/>
          </a:p>
        </p:txBody>
      </p:sp>
    </p:spTree>
    <p:extLst>
      <p:ext uri="{BB962C8B-B14F-4D97-AF65-F5344CB8AC3E}">
        <p14:creationId xmlns:p14="http://schemas.microsoft.com/office/powerpoint/2010/main" val="287656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16"/>
            <a:ext cx="10058400" cy="1080655"/>
          </a:xfrm>
        </p:spPr>
        <p:txBody>
          <a:bodyPr/>
          <a:lstStyle/>
          <a:p>
            <a:r>
              <a:rPr lang="en-US" dirty="0" smtClean="0"/>
              <a:t>The </a:t>
            </a:r>
            <a:r>
              <a:rPr lang="en-US" dirty="0" err="1" smtClean="0"/>
              <a:t>Pipeton</a:t>
            </a:r>
            <a:r>
              <a:rPr lang="en-US" dirty="0" smtClean="0"/>
              <a:t> Family</a:t>
            </a:r>
            <a:endParaRPr lang="en-US" dirty="0"/>
          </a:p>
        </p:txBody>
      </p:sp>
      <p:sp>
        <p:nvSpPr>
          <p:cNvPr id="3" name="Content Placeholder 2"/>
          <p:cNvSpPr>
            <a:spLocks noGrp="1"/>
          </p:cNvSpPr>
          <p:nvPr>
            <p:ph idx="1"/>
          </p:nvPr>
        </p:nvSpPr>
        <p:spPr>
          <a:xfrm>
            <a:off x="151706" y="1307768"/>
            <a:ext cx="11600411" cy="4282542"/>
          </a:xfrm>
        </p:spPr>
        <p:txBody>
          <a:bodyPr>
            <a:normAutofit/>
          </a:bodyPr>
          <a:lstStyle/>
          <a:p>
            <a:pPr>
              <a:buFont typeface="Courier New" panose="02070309020205020404" pitchFamily="49" charset="0"/>
              <a:buChar char="o"/>
            </a:pPr>
            <a:r>
              <a:rPr lang="en-US" sz="1800" dirty="0" smtClean="0"/>
              <a:t>Judy is a Medical Assistant, 35 hours a week making $12.00 an hour. </a:t>
            </a:r>
          </a:p>
          <a:p>
            <a:pPr>
              <a:buFont typeface="Courier New" panose="02070309020205020404" pitchFamily="49" charset="0"/>
              <a:buChar char="o"/>
            </a:pPr>
            <a:endParaRPr lang="en-US" sz="1800" dirty="0" smtClean="0"/>
          </a:p>
          <a:p>
            <a:pPr>
              <a:buFont typeface="Courier New" panose="02070309020205020404" pitchFamily="49" charset="0"/>
              <a:buChar char="o"/>
            </a:pPr>
            <a:r>
              <a:rPr lang="en-US" sz="1800" dirty="0" smtClean="0"/>
              <a:t>Joe is as an Emergency Medical Technician, 40 hours a week and makes $13.00 an hour. </a:t>
            </a:r>
          </a:p>
          <a:p>
            <a:pPr>
              <a:buFont typeface="Courier New" panose="02070309020205020404" pitchFamily="49" charset="0"/>
              <a:buChar char="o"/>
            </a:pPr>
            <a:endParaRPr lang="en-US" sz="1800" dirty="0" smtClean="0"/>
          </a:p>
          <a:p>
            <a:pPr>
              <a:buFont typeface="Courier New" panose="02070309020205020404" pitchFamily="49" charset="0"/>
              <a:buChar char="o"/>
            </a:pPr>
            <a:r>
              <a:rPr lang="en-US" sz="1800" dirty="0"/>
              <a:t>T</a:t>
            </a:r>
            <a:r>
              <a:rPr lang="en-US" sz="1800" dirty="0" smtClean="0"/>
              <a:t>wo children Michael (11) and Samantha (9). </a:t>
            </a:r>
          </a:p>
          <a:p>
            <a:pPr>
              <a:buFont typeface="Courier New" panose="02070309020205020404" pitchFamily="49" charset="0"/>
              <a:buChar char="o"/>
            </a:pPr>
            <a:endParaRPr lang="en-US" sz="1800" dirty="0" smtClean="0"/>
          </a:p>
          <a:p>
            <a:pPr>
              <a:buFont typeface="Courier New" panose="02070309020205020404" pitchFamily="49" charset="0"/>
              <a:buChar char="o"/>
            </a:pPr>
            <a:r>
              <a:rPr lang="en-US" sz="1800" dirty="0" smtClean="0"/>
              <a:t>Judy is Samantha’s girl scout troop leader and Joe is the assistant coach for Michaels’s soccer team. </a:t>
            </a:r>
          </a:p>
          <a:p>
            <a:pPr>
              <a:buFont typeface="Courier New" panose="02070309020205020404" pitchFamily="49" charset="0"/>
              <a:buChar char="o"/>
            </a:pPr>
            <a:endParaRPr lang="en-US" sz="1800" dirty="0" smtClean="0"/>
          </a:p>
          <a:p>
            <a:pPr>
              <a:buFont typeface="Courier New" panose="02070309020205020404" pitchFamily="49" charset="0"/>
              <a:buChar char="o"/>
            </a:pPr>
            <a:r>
              <a:rPr lang="en-US" sz="1800" dirty="0" smtClean="0"/>
              <a:t>They want to live in a community where they can feel like they can make a contribution and have a safe and welcoming place to raise their children</a:t>
            </a:r>
            <a:r>
              <a:rPr lang="en-US" sz="1800" dirty="0"/>
              <a:t>.</a:t>
            </a:r>
            <a:endParaRPr lang="en-US" sz="1800" dirty="0" smtClean="0"/>
          </a:p>
          <a:p>
            <a:pPr marL="0" indent="0">
              <a:buNone/>
            </a:pPr>
            <a:endParaRPr lang="en-US" dirty="0"/>
          </a:p>
          <a:p>
            <a:pPr marL="0" indent="0">
              <a:buNone/>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4841" y="185206"/>
            <a:ext cx="3039341" cy="2026227"/>
          </a:xfrm>
          <a:prstGeom prst="rect">
            <a:avLst/>
          </a:prstGeom>
        </p:spPr>
      </p:pic>
      <p:sp>
        <p:nvSpPr>
          <p:cNvPr id="6" name="TextBox 5"/>
          <p:cNvSpPr txBox="1"/>
          <p:nvPr/>
        </p:nvSpPr>
        <p:spPr>
          <a:xfrm>
            <a:off x="0" y="5590310"/>
            <a:ext cx="12192000" cy="523220"/>
          </a:xfrm>
          <a:prstGeom prst="rect">
            <a:avLst/>
          </a:prstGeom>
          <a:noFill/>
        </p:spPr>
        <p:txBody>
          <a:bodyPr wrap="square" rtlCol="0">
            <a:spAutoFit/>
          </a:bodyPr>
          <a:lstStyle/>
          <a:p>
            <a:pPr algn="ctr"/>
            <a:r>
              <a:rPr lang="en-US" sz="2800" dirty="0" smtClean="0"/>
              <a:t>This family needs </a:t>
            </a:r>
            <a:r>
              <a:rPr lang="en-US" sz="2800" dirty="0"/>
              <a:t>affordable housing!</a:t>
            </a:r>
          </a:p>
        </p:txBody>
      </p:sp>
    </p:spTree>
    <p:extLst>
      <p:ext uri="{BB962C8B-B14F-4D97-AF65-F5344CB8AC3E}">
        <p14:creationId xmlns:p14="http://schemas.microsoft.com/office/powerpoint/2010/main" val="156496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ppt_w</p:attrName>
                                        </p:attrNameLst>
                                      </p:cBhvr>
                                      <p:tavLst>
                                        <p:tav tm="0">
                                          <p:val>
                                            <p:fltVal val="0"/>
                                          </p:val>
                                        </p:tav>
                                        <p:tav tm="100000">
                                          <p:val>
                                            <p:strVal val="#ppt_w"/>
                                          </p:val>
                                        </p:tav>
                                      </p:tavLst>
                                    </p:anim>
                                    <p:anim calcmode="lin" valueType="num">
                                      <p:cBhvr>
                                        <p:cTn id="45" dur="1000" fill="hold"/>
                                        <p:tgtEl>
                                          <p:spTgt spid="5"/>
                                        </p:tgtEl>
                                        <p:attrNameLst>
                                          <p:attrName>ppt_h</p:attrName>
                                        </p:attrNameLst>
                                      </p:cBhvr>
                                      <p:tavLst>
                                        <p:tav tm="0">
                                          <p:val>
                                            <p:fltVal val="0"/>
                                          </p:val>
                                        </p:tav>
                                        <p:tav tm="100000">
                                          <p:val>
                                            <p:strVal val="#ppt_h"/>
                                          </p:val>
                                        </p:tav>
                                      </p:tavLst>
                                    </p:anim>
                                    <p:anim calcmode="lin" valueType="num">
                                      <p:cBhvr>
                                        <p:cTn id="46" dur="1000" fill="hold"/>
                                        <p:tgtEl>
                                          <p:spTgt spid="5"/>
                                        </p:tgtEl>
                                        <p:attrNameLst>
                                          <p:attrName>style.rotation</p:attrName>
                                        </p:attrNameLst>
                                      </p:cBhvr>
                                      <p:tavLst>
                                        <p:tav tm="0">
                                          <p:val>
                                            <p:fltVal val="90"/>
                                          </p:val>
                                        </p:tav>
                                        <p:tav tm="100000">
                                          <p:val>
                                            <p:fltVal val="0"/>
                                          </p:val>
                                        </p:tav>
                                      </p:tavLst>
                                    </p:anim>
                                    <p:animEffect transition="in" filter="fade">
                                      <p:cBhvr>
                                        <p:cTn id="4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6" y="0"/>
            <a:ext cx="10058400" cy="976745"/>
          </a:xfrm>
        </p:spPr>
        <p:txBody>
          <a:bodyPr/>
          <a:lstStyle/>
          <a:p>
            <a:r>
              <a:rPr lang="en-US" dirty="0" smtClean="0"/>
              <a:t>Jessica and Helen Crafter</a:t>
            </a:r>
            <a:endParaRPr lang="en-US" dirty="0"/>
          </a:p>
        </p:txBody>
      </p:sp>
      <p:sp>
        <p:nvSpPr>
          <p:cNvPr id="3" name="Content Placeholder 2"/>
          <p:cNvSpPr>
            <a:spLocks noGrp="1"/>
          </p:cNvSpPr>
          <p:nvPr>
            <p:ph idx="1"/>
          </p:nvPr>
        </p:nvSpPr>
        <p:spPr>
          <a:xfrm>
            <a:off x="0" y="1080654"/>
            <a:ext cx="10487026" cy="4000501"/>
          </a:xfrm>
        </p:spPr>
        <p:txBody>
          <a:bodyPr>
            <a:normAutofit/>
          </a:bodyPr>
          <a:lstStyle/>
          <a:p>
            <a:pPr>
              <a:buFont typeface="Courier New" panose="02070309020205020404" pitchFamily="49" charset="0"/>
              <a:buChar char="o"/>
            </a:pPr>
            <a:r>
              <a:rPr lang="en-US" sz="1800" dirty="0" smtClean="0"/>
              <a:t>Jessica Crafter is taking care of her mother, Helen Crafter full time and is unable to work a separate job. </a:t>
            </a:r>
          </a:p>
          <a:p>
            <a:pPr>
              <a:buFont typeface="Courier New" panose="02070309020205020404" pitchFamily="49" charset="0"/>
              <a:buChar char="o"/>
            </a:pPr>
            <a:endParaRPr lang="en-US" sz="1800" dirty="0" smtClean="0"/>
          </a:p>
          <a:p>
            <a:pPr>
              <a:buFont typeface="Courier New" panose="02070309020205020404" pitchFamily="49" charset="0"/>
              <a:buChar char="o"/>
            </a:pPr>
            <a:r>
              <a:rPr lang="en-US" sz="1800" dirty="0" smtClean="0"/>
              <a:t>Helen has had difficulty in maintaining her independence due to deteriorating health. </a:t>
            </a:r>
          </a:p>
          <a:p>
            <a:pPr>
              <a:buFont typeface="Courier New" panose="02070309020205020404" pitchFamily="49" charset="0"/>
              <a:buChar char="o"/>
            </a:pPr>
            <a:endParaRPr lang="en-US" sz="1800" dirty="0" smtClean="0"/>
          </a:p>
          <a:p>
            <a:pPr>
              <a:buFont typeface="Courier New" panose="02070309020205020404" pitchFamily="49" charset="0"/>
              <a:buChar char="o"/>
            </a:pPr>
            <a:r>
              <a:rPr lang="en-US" sz="1800" dirty="0" smtClean="0"/>
              <a:t>With Jessica currently being single and her children grown, her siblings and her decided it made the most sense for her to move in with her mother. Jessica is recently retired</a:t>
            </a:r>
          </a:p>
          <a:p>
            <a:pPr>
              <a:buFont typeface="Courier New" panose="02070309020205020404" pitchFamily="49" charset="0"/>
              <a:buChar char="o"/>
            </a:pPr>
            <a:endParaRPr lang="en-US" sz="1800" dirty="0" smtClean="0"/>
          </a:p>
          <a:p>
            <a:pPr>
              <a:buFont typeface="Courier New" panose="02070309020205020404" pitchFamily="49" charset="0"/>
              <a:buChar char="o"/>
            </a:pPr>
            <a:r>
              <a:rPr lang="en-US" sz="1800" dirty="0" smtClean="0"/>
              <a:t>However, even with both of their retirement income and help from other family members they still find it a struggle to pay for mounting medical costs while paying for all the costs associated with living in their home.</a:t>
            </a: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826" y="4579072"/>
            <a:ext cx="2993161" cy="2172940"/>
          </a:xfrm>
          <a:prstGeom prst="rect">
            <a:avLst/>
          </a:prstGeom>
        </p:spPr>
      </p:pic>
      <p:pic>
        <p:nvPicPr>
          <p:cNvPr id="4" name="Picture 3"/>
          <p:cNvPicPr>
            <a:picLocks noChangeAspect="1"/>
          </p:cNvPicPr>
          <p:nvPr/>
        </p:nvPicPr>
        <p:blipFill>
          <a:blip r:embed="rId3"/>
          <a:stretch>
            <a:fillRect/>
          </a:stretch>
        </p:blipFill>
        <p:spPr>
          <a:xfrm>
            <a:off x="0" y="5081155"/>
            <a:ext cx="9112826" cy="749873"/>
          </a:xfrm>
          <a:prstGeom prst="rect">
            <a:avLst/>
          </a:prstGeom>
        </p:spPr>
      </p:pic>
    </p:spTree>
    <p:extLst>
      <p:ext uri="{BB962C8B-B14F-4D97-AF65-F5344CB8AC3E}">
        <p14:creationId xmlns:p14="http://schemas.microsoft.com/office/powerpoint/2010/main" val="376080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97" y="0"/>
            <a:ext cx="10058400" cy="1450757"/>
          </a:xfrm>
        </p:spPr>
        <p:txBody>
          <a:bodyPr/>
          <a:lstStyle/>
          <a:p>
            <a:r>
              <a:rPr lang="en-US" dirty="0"/>
              <a:t>The  Salvador Family</a:t>
            </a:r>
          </a:p>
        </p:txBody>
      </p:sp>
      <p:sp>
        <p:nvSpPr>
          <p:cNvPr id="3" name="Content Placeholder 2"/>
          <p:cNvSpPr>
            <a:spLocks noGrp="1"/>
          </p:cNvSpPr>
          <p:nvPr>
            <p:ph idx="1"/>
          </p:nvPr>
        </p:nvSpPr>
        <p:spPr>
          <a:xfrm>
            <a:off x="331897" y="2187139"/>
            <a:ext cx="10058400" cy="4023360"/>
          </a:xfrm>
        </p:spPr>
        <p:txBody>
          <a:bodyPr/>
          <a:lstStyle/>
          <a:p>
            <a:pPr>
              <a:buFont typeface="Wingdings" panose="05000000000000000000" pitchFamily="2" charset="2"/>
              <a:buChar char="Ø"/>
            </a:pPr>
            <a:r>
              <a:rPr lang="en-US" dirty="0"/>
              <a:t>Dana (34), Jocelyn (10), Alyssa (7), Daniel (4)</a:t>
            </a:r>
          </a:p>
          <a:p>
            <a:pPr>
              <a:buFont typeface="Wingdings" panose="05000000000000000000" pitchFamily="2" charset="2"/>
              <a:buChar char="Ø"/>
            </a:pPr>
            <a:endParaRPr lang="en-US" dirty="0"/>
          </a:p>
          <a:p>
            <a:pPr>
              <a:buFont typeface="Wingdings" panose="05000000000000000000" pitchFamily="2" charset="2"/>
              <a:buChar char="Ø"/>
            </a:pPr>
            <a:r>
              <a:rPr lang="en-US" dirty="0"/>
              <a:t>Dana works two jobs, she works as a home health care aid 30 hours a week, $</a:t>
            </a:r>
            <a:r>
              <a:rPr lang="en-US" dirty="0" smtClean="0"/>
              <a:t>12 </a:t>
            </a:r>
            <a:r>
              <a:rPr lang="en-US" dirty="0"/>
              <a:t>an hour and as a cashier at a grocery store 20 hours a week at </a:t>
            </a:r>
            <a:r>
              <a:rPr lang="en-US" dirty="0" smtClean="0"/>
              <a:t>$14 </a:t>
            </a:r>
            <a:r>
              <a:rPr lang="en-US" dirty="0"/>
              <a:t>an hour</a:t>
            </a:r>
          </a:p>
          <a:p>
            <a:pPr>
              <a:buFont typeface="Wingdings" panose="05000000000000000000" pitchFamily="2" charset="2"/>
              <a:buChar char="Ø"/>
            </a:pPr>
            <a:endParaRPr lang="en-US" dirty="0"/>
          </a:p>
          <a:p>
            <a:pPr>
              <a:buFont typeface="Wingdings" panose="05000000000000000000" pitchFamily="2" charset="2"/>
              <a:buChar char="Ø"/>
            </a:pPr>
            <a:r>
              <a:rPr lang="en-US" dirty="0"/>
              <a:t>Even working two jobs and taking care of three children, Dana is one who neighbors turn to, to watch their children and pets or if they need a ride in an emergency</a:t>
            </a:r>
          </a:p>
          <a:p>
            <a:endParaRPr lang="en-US" dirty="0"/>
          </a:p>
        </p:txBody>
      </p:sp>
      <p:pic>
        <p:nvPicPr>
          <p:cNvPr id="5" name="Picture 4"/>
          <p:cNvPicPr>
            <a:picLocks noChangeAspect="1"/>
          </p:cNvPicPr>
          <p:nvPr/>
        </p:nvPicPr>
        <p:blipFill>
          <a:blip r:embed="rId2"/>
          <a:stretch>
            <a:fillRect/>
          </a:stretch>
        </p:blipFill>
        <p:spPr>
          <a:xfrm>
            <a:off x="8290834" y="110926"/>
            <a:ext cx="3731075" cy="2499577"/>
          </a:xfrm>
          <a:prstGeom prst="rect">
            <a:avLst/>
          </a:prstGeom>
        </p:spPr>
      </p:pic>
      <p:pic>
        <p:nvPicPr>
          <p:cNvPr id="6" name="Picture 5"/>
          <p:cNvPicPr>
            <a:picLocks noChangeAspect="1"/>
          </p:cNvPicPr>
          <p:nvPr/>
        </p:nvPicPr>
        <p:blipFill>
          <a:blip r:embed="rId3"/>
          <a:stretch>
            <a:fillRect/>
          </a:stretch>
        </p:blipFill>
        <p:spPr>
          <a:xfrm>
            <a:off x="-1057" y="5274268"/>
            <a:ext cx="12193057" cy="749873"/>
          </a:xfrm>
          <a:prstGeom prst="rect">
            <a:avLst/>
          </a:prstGeom>
        </p:spPr>
      </p:pic>
    </p:spTree>
    <p:extLst>
      <p:ext uri="{BB962C8B-B14F-4D97-AF65-F5344CB8AC3E}">
        <p14:creationId xmlns:p14="http://schemas.microsoft.com/office/powerpoint/2010/main" val="95015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50757"/>
          </a:xfrm>
        </p:spPr>
        <p:txBody>
          <a:bodyPr/>
          <a:lstStyle/>
          <a:p>
            <a:pPr algn="ctr"/>
            <a:r>
              <a:rPr lang="en-US" dirty="0" smtClean="0"/>
              <a:t>What is Affordable Housing:</a:t>
            </a:r>
            <a:endParaRPr lang="en-US" dirty="0"/>
          </a:p>
        </p:txBody>
      </p:sp>
      <p:sp>
        <p:nvSpPr>
          <p:cNvPr id="3" name="Content Placeholder 2"/>
          <p:cNvSpPr>
            <a:spLocks noGrp="1"/>
          </p:cNvSpPr>
          <p:nvPr>
            <p:ph idx="1"/>
          </p:nvPr>
        </p:nvSpPr>
        <p:spPr>
          <a:xfrm>
            <a:off x="603314" y="1845734"/>
            <a:ext cx="7503737" cy="4499082"/>
          </a:xfrm>
        </p:spPr>
        <p:txBody>
          <a:bodyPr>
            <a:normAutofit lnSpcReduction="10000"/>
          </a:bodyPr>
          <a:lstStyle/>
          <a:p>
            <a:pPr>
              <a:buFont typeface="Arial" panose="020B0604020202020204" pitchFamily="34" charset="0"/>
              <a:buChar char="•"/>
            </a:pPr>
            <a:r>
              <a:rPr lang="en-US" dirty="0" smtClean="0"/>
              <a:t>Affordable </a:t>
            </a:r>
            <a:r>
              <a:rPr lang="en-US" dirty="0"/>
              <a:t>housing </a:t>
            </a:r>
            <a:r>
              <a:rPr lang="en-US" dirty="0" smtClean="0"/>
              <a:t>is </a:t>
            </a:r>
            <a:r>
              <a:rPr lang="en-US" dirty="0"/>
              <a:t>housing, rental or owner-occupied, that is affordable no matter what one's income is. The U.S. government regards housing costs at or below 30% of one's income to be affordable</a:t>
            </a:r>
            <a:r>
              <a:rPr lang="en-US" dirty="0" smtClean="0"/>
              <a:t>.</a:t>
            </a:r>
          </a:p>
          <a:p>
            <a:pPr>
              <a:buFont typeface="Arial" panose="020B0604020202020204" pitchFamily="34" charset="0"/>
              <a:buChar char="•"/>
            </a:pPr>
            <a:endParaRPr lang="en-US" dirty="0"/>
          </a:p>
          <a:p>
            <a:pPr>
              <a:buFont typeface="Arial" panose="020B0604020202020204" pitchFamily="34" charset="0"/>
              <a:buChar char="•"/>
            </a:pPr>
            <a:r>
              <a:rPr lang="en-US" dirty="0" smtClean="0"/>
              <a:t>A wide variety of physical structures </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Housing that meets residents budgetary </a:t>
            </a:r>
            <a:r>
              <a:rPr lang="en-US" dirty="0"/>
              <a:t>and lifestyle needs</a:t>
            </a:r>
            <a:r>
              <a:rPr lang="en-US" dirty="0" smtClean="0"/>
              <a: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Is for </a:t>
            </a:r>
            <a:r>
              <a:rPr lang="en-US" dirty="0"/>
              <a:t>all members of the community in all stages of their </a:t>
            </a:r>
            <a:r>
              <a:rPr lang="en-US" dirty="0" smtClean="0"/>
              <a:t>lives</a:t>
            </a:r>
          </a:p>
          <a:p>
            <a:pPr>
              <a:buFont typeface="Arial" panose="020B0604020202020204" pitchFamily="34" charset="0"/>
              <a:buChar char="•"/>
            </a:pPr>
            <a:endParaRPr lang="en-US" dirty="0"/>
          </a:p>
          <a:p>
            <a:pPr>
              <a:buFont typeface="Arial" panose="020B0604020202020204" pitchFamily="34" charset="0"/>
              <a:buChar char="•"/>
            </a:pPr>
            <a:r>
              <a:rPr lang="en-US" dirty="0" smtClean="0"/>
              <a:t>The creation of safe and successful housing in order to create safe and successful communities</a:t>
            </a:r>
          </a:p>
          <a:p>
            <a:pPr marL="0" indent="0">
              <a:buNone/>
            </a:pPr>
            <a:endParaRPr lang="en-US" dirty="0"/>
          </a:p>
        </p:txBody>
      </p:sp>
      <p:pic>
        <p:nvPicPr>
          <p:cNvPr id="4" name="Picture 3"/>
          <p:cNvPicPr>
            <a:picLocks noChangeAspect="1"/>
          </p:cNvPicPr>
          <p:nvPr/>
        </p:nvPicPr>
        <p:blipFill>
          <a:blip r:embed="rId3"/>
          <a:stretch>
            <a:fillRect/>
          </a:stretch>
        </p:blipFill>
        <p:spPr>
          <a:xfrm>
            <a:off x="8693075" y="2953075"/>
            <a:ext cx="3158002" cy="2548349"/>
          </a:xfrm>
          <a:prstGeom prst="rect">
            <a:avLst/>
          </a:prstGeom>
        </p:spPr>
      </p:pic>
    </p:spTree>
    <p:extLst>
      <p:ext uri="{BB962C8B-B14F-4D97-AF65-F5344CB8AC3E}">
        <p14:creationId xmlns:p14="http://schemas.microsoft.com/office/powerpoint/2010/main" val="305665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think of Affordable Housing do you think of this?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9845" y="2256224"/>
            <a:ext cx="5683827" cy="3953966"/>
          </a:xfrm>
        </p:spPr>
      </p:pic>
    </p:spTree>
    <p:extLst>
      <p:ext uri="{BB962C8B-B14F-4D97-AF65-F5344CB8AC3E}">
        <p14:creationId xmlns:p14="http://schemas.microsoft.com/office/powerpoint/2010/main" val="191395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this?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3772" y="2240728"/>
            <a:ext cx="8392370" cy="3748592"/>
          </a:xfrm>
        </p:spPr>
      </p:pic>
    </p:spTree>
    <p:extLst>
      <p:ext uri="{BB962C8B-B14F-4D97-AF65-F5344CB8AC3E}">
        <p14:creationId xmlns:p14="http://schemas.microsoft.com/office/powerpoint/2010/main" val="310081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Affordable Housing Is Not:</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“The Projects”</a:t>
            </a:r>
          </a:p>
          <a:p>
            <a:pPr>
              <a:buFont typeface="Arial" panose="020B0604020202020204" pitchFamily="34" charset="0"/>
              <a:buChar char="•"/>
            </a:pPr>
            <a:endParaRPr lang="en-US" dirty="0"/>
          </a:p>
          <a:p>
            <a:pPr>
              <a:buFont typeface="Arial" panose="020B0604020202020204" pitchFamily="34" charset="0"/>
              <a:buChar char="•"/>
            </a:pPr>
            <a:r>
              <a:rPr lang="en-US" dirty="0" smtClean="0"/>
              <a:t>Low quality</a:t>
            </a:r>
          </a:p>
          <a:p>
            <a:pPr>
              <a:buFont typeface="Arial" panose="020B0604020202020204" pitchFamily="34" charset="0"/>
              <a:buChar char="•"/>
            </a:pPr>
            <a:endParaRPr lang="en-US" dirty="0"/>
          </a:p>
          <a:p>
            <a:pPr>
              <a:buFont typeface="Arial" panose="020B0604020202020204" pitchFamily="34" charset="0"/>
              <a:buChar char="•"/>
            </a:pPr>
            <a:r>
              <a:rPr lang="en-US" dirty="0" smtClean="0"/>
              <a:t>Only for those who don’t work</a:t>
            </a:r>
          </a:p>
          <a:p>
            <a:pPr>
              <a:buFont typeface="Arial" panose="020B0604020202020204" pitchFamily="34" charset="0"/>
              <a:buChar char="•"/>
            </a:pPr>
            <a:endParaRPr lang="en-US" dirty="0"/>
          </a:p>
          <a:p>
            <a:pPr>
              <a:buFont typeface="Arial" panose="020B0604020202020204" pitchFamily="34" charset="0"/>
              <a:buChar char="•"/>
            </a:pPr>
            <a:r>
              <a:rPr lang="en-US" dirty="0" smtClean="0"/>
              <a:t>A handout</a:t>
            </a:r>
          </a:p>
          <a:p>
            <a:pPr>
              <a:buFont typeface="Arial" panose="020B0604020202020204" pitchFamily="34" charset="0"/>
              <a:buChar char="•"/>
            </a:pPr>
            <a:endParaRPr lang="en-US" dirty="0"/>
          </a:p>
          <a:p>
            <a:pPr>
              <a:buFont typeface="Arial" panose="020B0604020202020204" pitchFamily="34" charset="0"/>
              <a:buChar char="•"/>
            </a:pPr>
            <a:r>
              <a:rPr lang="en-US" dirty="0" smtClean="0"/>
              <a:t>Unsafe or Crime Ridden</a:t>
            </a:r>
            <a:endParaRPr lang="en-US" dirty="0"/>
          </a:p>
        </p:txBody>
      </p:sp>
    </p:spTree>
    <p:extLst>
      <p:ext uri="{BB962C8B-B14F-4D97-AF65-F5344CB8AC3E}">
        <p14:creationId xmlns:p14="http://schemas.microsoft.com/office/powerpoint/2010/main" val="417551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p:cTn id="3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 calcmode="lin" valueType="num">
                                      <p:cBhvr>
                                        <p:cTn id="4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367204"/>
            <a:ext cx="10058400" cy="2921980"/>
          </a:xfrm>
        </p:spPr>
        <p:txBody>
          <a:bodyPr>
            <a:normAutofit fontScale="85000" lnSpcReduction="20000"/>
          </a:bodyPr>
          <a:lstStyle/>
          <a:p>
            <a:pPr marL="0" indent="0">
              <a:buNone/>
            </a:pPr>
            <a:endParaRPr lang="en-US" dirty="0"/>
          </a:p>
          <a:p>
            <a:pPr>
              <a:buFont typeface="Wingdings" panose="05000000000000000000" pitchFamily="2" charset="2"/>
              <a:buChar char="Ø"/>
            </a:pPr>
            <a:r>
              <a:rPr lang="en-US" dirty="0" smtClean="0"/>
              <a:t>Local </a:t>
            </a:r>
            <a:r>
              <a:rPr lang="en-US" dirty="0"/>
              <a:t>businesses </a:t>
            </a:r>
            <a:r>
              <a:rPr lang="en-US" dirty="0" smtClean="0"/>
              <a:t>unable </a:t>
            </a:r>
            <a:r>
              <a:rPr lang="en-US" dirty="0"/>
              <a:t>to attract or retain workers </a:t>
            </a: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Increased </a:t>
            </a:r>
            <a:r>
              <a:rPr lang="en-US" dirty="0"/>
              <a:t>transportation costs and </a:t>
            </a:r>
            <a:r>
              <a:rPr lang="en-US" dirty="0" smtClean="0"/>
              <a:t>decreased </a:t>
            </a:r>
            <a:r>
              <a:rPr lang="en-US" dirty="0"/>
              <a:t>transportation </a:t>
            </a:r>
            <a:r>
              <a:rPr lang="en-US" dirty="0" smtClean="0"/>
              <a:t>reliability</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Community residents segregated </a:t>
            </a:r>
            <a:r>
              <a:rPr lang="en-US" dirty="0"/>
              <a:t>by different stages in their </a:t>
            </a:r>
            <a:r>
              <a:rPr lang="en-US" dirty="0" smtClean="0"/>
              <a:t>life</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a:t> Crowding of multiple families or individuals within single family homes</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endParaRPr lang="en-US" dirty="0"/>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6452" y="4718393"/>
            <a:ext cx="2952715" cy="203771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959" y="4718393"/>
            <a:ext cx="2880190" cy="2013692"/>
          </a:xfrm>
          <a:prstGeom prst="rect">
            <a:avLst/>
          </a:prstGeom>
        </p:spPr>
      </p:pic>
      <p:sp>
        <p:nvSpPr>
          <p:cNvPr id="5" name="TextBox 4"/>
          <p:cNvSpPr txBox="1"/>
          <p:nvPr/>
        </p:nvSpPr>
        <p:spPr>
          <a:xfrm>
            <a:off x="0" y="398035"/>
            <a:ext cx="12192000" cy="830997"/>
          </a:xfrm>
          <a:prstGeom prst="rect">
            <a:avLst/>
          </a:prstGeom>
          <a:noFill/>
        </p:spPr>
        <p:txBody>
          <a:bodyPr wrap="square" rtlCol="0">
            <a:spAutoFit/>
          </a:bodyPr>
          <a:lstStyle/>
          <a:p>
            <a:pPr algn="ctr"/>
            <a:r>
              <a:rPr lang="en-US" sz="4800" dirty="0" smtClean="0">
                <a:latin typeface="+mj-lt"/>
              </a:rPr>
              <a:t>Lack of </a:t>
            </a:r>
            <a:r>
              <a:rPr lang="en-US" sz="4800" dirty="0">
                <a:latin typeface="+mj-lt"/>
              </a:rPr>
              <a:t>A</a:t>
            </a:r>
            <a:r>
              <a:rPr lang="en-US" sz="4800" dirty="0" smtClean="0">
                <a:latin typeface="+mj-lt"/>
              </a:rPr>
              <a:t>ffordable Housing Results in:</a:t>
            </a:r>
            <a:endParaRPr lang="en-US" sz="4800" dirty="0">
              <a:latin typeface="+mj-lt"/>
            </a:endParaRPr>
          </a:p>
        </p:txBody>
      </p:sp>
    </p:spTree>
    <p:extLst>
      <p:ext uri="{BB962C8B-B14F-4D97-AF65-F5344CB8AC3E}">
        <p14:creationId xmlns:p14="http://schemas.microsoft.com/office/powerpoint/2010/main" val="392293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3899</TotalTime>
  <Words>1476</Words>
  <Application>Microsoft Office PowerPoint</Application>
  <PresentationFormat>Custom</PresentationFormat>
  <Paragraphs>167</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Retrospect</vt:lpstr>
      <vt:lpstr>Affordable Housing:  Dispelling the Myth</vt:lpstr>
      <vt:lpstr>The Pipeton Family</vt:lpstr>
      <vt:lpstr>Jessica and Helen Crafter</vt:lpstr>
      <vt:lpstr>The  Salvador Family</vt:lpstr>
      <vt:lpstr>What is Affordable Housing:</vt:lpstr>
      <vt:lpstr>When you think of Affordable Housing do you think of this?</vt:lpstr>
      <vt:lpstr>Or this?</vt:lpstr>
      <vt:lpstr>Affordable Housing Is Not:</vt:lpstr>
      <vt:lpstr>PowerPoint Presentation</vt:lpstr>
      <vt:lpstr>Lack of Affordable Housing Results in:</vt:lpstr>
      <vt:lpstr>Concerned about Property Values?</vt:lpstr>
      <vt:lpstr>PowerPoint Presentation</vt:lpstr>
      <vt:lpstr>PowerPoint Presentation</vt:lpstr>
      <vt:lpstr>PowerPoint Presentation</vt:lpstr>
      <vt:lpstr>Be an Affordable Housing Development Ready Community!</vt:lpstr>
      <vt:lpstr>Organizations involved in affordable housing:</vt:lpstr>
      <vt:lpstr>Affordable Housing is Needed in your Community</vt:lpstr>
    </vt:vector>
  </TitlesOfParts>
  <Company>Community Housing Network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Burton</dc:creator>
  <cp:lastModifiedBy>Windows User</cp:lastModifiedBy>
  <cp:revision>144</cp:revision>
  <cp:lastPrinted>2015-08-04T17:36:04Z</cp:lastPrinted>
  <dcterms:created xsi:type="dcterms:W3CDTF">2015-04-01T13:48:41Z</dcterms:created>
  <dcterms:modified xsi:type="dcterms:W3CDTF">2019-12-09T17:08:36Z</dcterms:modified>
</cp:coreProperties>
</file>