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8" r:id="rId3"/>
    <p:sldId id="279" r:id="rId4"/>
    <p:sldId id="258" r:id="rId5"/>
    <p:sldId id="259" r:id="rId6"/>
    <p:sldId id="306" r:id="rId7"/>
    <p:sldId id="309" r:id="rId8"/>
    <p:sldId id="307" r:id="rId9"/>
    <p:sldId id="282" r:id="rId10"/>
    <p:sldId id="308" r:id="rId11"/>
    <p:sldId id="311" r:id="rId12"/>
    <p:sldId id="316" r:id="rId13"/>
    <p:sldId id="317" r:id="rId14"/>
    <p:sldId id="312" r:id="rId15"/>
    <p:sldId id="313" r:id="rId16"/>
    <p:sldId id="315" r:id="rId17"/>
    <p:sldId id="314" r:id="rId18"/>
    <p:sldId id="260" r:id="rId19"/>
    <p:sldId id="273" r:id="rId20"/>
    <p:sldId id="264" r:id="rId21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94D73"/>
    <a:srgbClr val="7B415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07" autoAdjust="0"/>
    <p:restoredTop sz="79023" autoAdjust="0"/>
  </p:normalViewPr>
  <p:slideViewPr>
    <p:cSldViewPr>
      <p:cViewPr varScale="1">
        <p:scale>
          <a:sx n="57" d="100"/>
          <a:sy n="57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>
        <c:manualLayout>
          <c:xMode val="edge"/>
          <c:yMode val="edge"/>
          <c:x val="0.31325142950881135"/>
          <c:y val="0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plotArea>
      <c:layout>
        <c:manualLayout>
          <c:layoutTarget val="inner"/>
          <c:xMode val="edge"/>
          <c:yMode val="edge"/>
          <c:x val="0.15146501218597677"/>
          <c:y val="0.10067022317476586"/>
          <c:w val="0.40809816741657301"/>
          <c:h val="0.8113667707217071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Beds</c:v>
                </c:pt>
              </c:strCache>
            </c:strRef>
          </c:tx>
          <c:dPt>
            <c:idx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Percent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PSH</c:v>
                </c:pt>
                <c:pt idx="1">
                  <c:v>TH</c:v>
                </c:pt>
                <c:pt idx="2">
                  <c:v>ES</c:v>
                </c:pt>
                <c:pt idx="3">
                  <c:v>OPH</c:v>
                </c:pt>
                <c:pt idx="4">
                  <c:v>RRH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585</c:v>
                </c:pt>
                <c:pt idx="1">
                  <c:v>133</c:v>
                </c:pt>
                <c:pt idx="2">
                  <c:v>162</c:v>
                </c:pt>
                <c:pt idx="3">
                  <c:v>1323</c:v>
                </c:pt>
                <c:pt idx="4">
                  <c:v>36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886904761904778"/>
          <c:y val="0.19385151190420727"/>
          <c:w val="0.41099561773528315"/>
          <c:h val="0.32027023249312769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n-ea"/>
              <a:cs typeface="Helvetica" panose="020B0604020202020204" pitchFamily="34" charset="0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73561F-8ADF-4E59-92DC-444EB67F318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BD0AE8-9821-48C3-A390-08C3B4CD106A}">
      <dgm:prSet phldrT="[Text]" custT="1"/>
      <dgm:spPr/>
      <dgm:t>
        <a:bodyPr/>
        <a:lstStyle/>
        <a:p>
          <a:r>
            <a:rPr lang="en-US" sz="2800" dirty="0" smtClean="0">
              <a:latin typeface="Helvetica" panose="020B0604020202020204" pitchFamily="34" charset="0"/>
              <a:cs typeface="Helvetica" panose="020B0604020202020204" pitchFamily="34" charset="0"/>
            </a:rPr>
            <a:t> years of data entry</a:t>
          </a:r>
          <a:endParaRPr lang="en-US" sz="2800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27D2C2C7-3EF7-47DF-9613-48B77BECFF91}" type="parTrans" cxnId="{A6ED8A03-4DB6-4AE3-A70A-90B3E3A73537}">
      <dgm:prSet/>
      <dgm:spPr/>
      <dgm:t>
        <a:bodyPr/>
        <a:lstStyle/>
        <a:p>
          <a:endParaRPr lang="en-US"/>
        </a:p>
      </dgm:t>
    </dgm:pt>
    <dgm:pt modelId="{934BD436-CB7F-4DEA-8CE2-F26151BB86EF}" type="sibTrans" cxnId="{A6ED8A03-4DB6-4AE3-A70A-90B3E3A73537}">
      <dgm:prSet/>
      <dgm:spPr/>
      <dgm:t>
        <a:bodyPr/>
        <a:lstStyle/>
        <a:p>
          <a:endParaRPr lang="en-US"/>
        </a:p>
      </dgm:t>
    </dgm:pt>
    <dgm:pt modelId="{C0B0CD0A-F625-4037-8E4C-9AA568B1A511}">
      <dgm:prSet phldrT="[Text]" custT="1"/>
      <dgm:spPr/>
      <dgm:t>
        <a:bodyPr/>
        <a:lstStyle/>
        <a:p>
          <a:r>
            <a:rPr lang="en-US" sz="2800" dirty="0" smtClean="0">
              <a:latin typeface="Helvetica" panose="020B0604020202020204" pitchFamily="34" charset="0"/>
              <a:cs typeface="Helvetica" panose="020B0604020202020204" pitchFamily="34" charset="0"/>
            </a:rPr>
            <a:t> participating agencies</a:t>
          </a:r>
          <a:endParaRPr lang="en-US" sz="2800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33FBF3E6-D574-4549-9B70-2906F8FBD39A}" type="parTrans" cxnId="{C8FFB704-40DF-49FC-80A3-2405EAACDBEE}">
      <dgm:prSet/>
      <dgm:spPr/>
      <dgm:t>
        <a:bodyPr/>
        <a:lstStyle/>
        <a:p>
          <a:endParaRPr lang="en-US"/>
        </a:p>
      </dgm:t>
    </dgm:pt>
    <dgm:pt modelId="{7128CDB5-30EF-4488-9819-2DC049060CFD}" type="sibTrans" cxnId="{C8FFB704-40DF-49FC-80A3-2405EAACDBEE}">
      <dgm:prSet/>
      <dgm:spPr/>
      <dgm:t>
        <a:bodyPr/>
        <a:lstStyle/>
        <a:p>
          <a:endParaRPr lang="en-US"/>
        </a:p>
      </dgm:t>
    </dgm:pt>
    <dgm:pt modelId="{6A5173A7-66CA-4115-AB56-E9871B52B15C}">
      <dgm:prSet phldrT="[Text]" custT="1"/>
      <dgm:spPr/>
      <dgm:t>
        <a:bodyPr/>
        <a:lstStyle/>
        <a:p>
          <a:r>
            <a:rPr lang="en-US" sz="2800" dirty="0" smtClean="0">
              <a:latin typeface="Helvetica" panose="020B0604020202020204" pitchFamily="34" charset="0"/>
              <a:cs typeface="Helvetica" panose="020B0604020202020204" pitchFamily="34" charset="0"/>
            </a:rPr>
            <a:t> homeless projects</a:t>
          </a:r>
          <a:endParaRPr lang="en-US" sz="2800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031B68B0-E464-46DF-9BEB-435C2C549F38}" type="parTrans" cxnId="{E82D3060-B965-4BC4-B619-F0B4EB8D098A}">
      <dgm:prSet/>
      <dgm:spPr/>
      <dgm:t>
        <a:bodyPr/>
        <a:lstStyle/>
        <a:p>
          <a:endParaRPr lang="en-US"/>
        </a:p>
      </dgm:t>
    </dgm:pt>
    <dgm:pt modelId="{B8EA7C38-F059-494F-AD92-6CF7A96632D2}" type="sibTrans" cxnId="{E82D3060-B965-4BC4-B619-F0B4EB8D098A}">
      <dgm:prSet/>
      <dgm:spPr/>
      <dgm:t>
        <a:bodyPr/>
        <a:lstStyle/>
        <a:p>
          <a:endParaRPr lang="en-US"/>
        </a:p>
      </dgm:t>
    </dgm:pt>
    <dgm:pt modelId="{40C6EA8C-9D59-47B9-B23C-935A499DC39D}">
      <dgm:prSet phldrT="[Text]" custT="1"/>
      <dgm:spPr/>
      <dgm:t>
        <a:bodyPr/>
        <a:lstStyle/>
        <a:p>
          <a:r>
            <a:rPr lang="en-US" sz="2800" dirty="0" smtClean="0">
              <a:latin typeface="Helvetica" panose="020B0604020202020204" pitchFamily="34" charset="0"/>
              <a:cs typeface="Helvetica" panose="020B0604020202020204" pitchFamily="34" charset="0"/>
            </a:rPr>
            <a:t> end-users</a:t>
          </a:r>
          <a:endParaRPr lang="en-US" sz="2800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45CEC613-A544-4EE9-8651-396700B403DD}" type="parTrans" cxnId="{0E8E131E-87CD-4F2B-A41C-7F733D698120}">
      <dgm:prSet/>
      <dgm:spPr/>
      <dgm:t>
        <a:bodyPr/>
        <a:lstStyle/>
        <a:p>
          <a:endParaRPr lang="en-US"/>
        </a:p>
      </dgm:t>
    </dgm:pt>
    <dgm:pt modelId="{9C13438D-B758-4AAE-931E-7AC939CB8A18}" type="sibTrans" cxnId="{0E8E131E-87CD-4F2B-A41C-7F733D698120}">
      <dgm:prSet/>
      <dgm:spPr/>
      <dgm:t>
        <a:bodyPr/>
        <a:lstStyle/>
        <a:p>
          <a:endParaRPr lang="en-US"/>
        </a:p>
      </dgm:t>
    </dgm:pt>
    <dgm:pt modelId="{68824922-5600-4A90-8C71-D69A4D2EF503}" type="pres">
      <dgm:prSet presAssocID="{B773561F-8ADF-4E59-92DC-444EB67F318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EC3FB70-59F4-4D0C-B807-8AF94E17F73B}" type="pres">
      <dgm:prSet presAssocID="{B773561F-8ADF-4E59-92DC-444EB67F3186}" presName="Name1" presStyleCnt="0"/>
      <dgm:spPr/>
    </dgm:pt>
    <dgm:pt modelId="{D6BF8FDE-4CE7-4DBB-BD90-C81AE0DCF62A}" type="pres">
      <dgm:prSet presAssocID="{B773561F-8ADF-4E59-92DC-444EB67F3186}" presName="cycle" presStyleCnt="0"/>
      <dgm:spPr/>
    </dgm:pt>
    <dgm:pt modelId="{EFBF1714-F625-48E7-8D3A-155FE92A5EF4}" type="pres">
      <dgm:prSet presAssocID="{B773561F-8ADF-4E59-92DC-444EB67F3186}" presName="srcNode" presStyleLbl="node1" presStyleIdx="0" presStyleCnt="4"/>
      <dgm:spPr/>
    </dgm:pt>
    <dgm:pt modelId="{C5D5BD5C-E54C-43EA-85C2-25FDC351CDC6}" type="pres">
      <dgm:prSet presAssocID="{B773561F-8ADF-4E59-92DC-444EB67F3186}" presName="conn" presStyleLbl="parChTrans1D2" presStyleIdx="0" presStyleCnt="1"/>
      <dgm:spPr/>
      <dgm:t>
        <a:bodyPr/>
        <a:lstStyle/>
        <a:p>
          <a:endParaRPr lang="en-US"/>
        </a:p>
      </dgm:t>
    </dgm:pt>
    <dgm:pt modelId="{D11017F3-FFFA-41CE-A728-1801023E56E9}" type="pres">
      <dgm:prSet presAssocID="{B773561F-8ADF-4E59-92DC-444EB67F3186}" presName="extraNode" presStyleLbl="node1" presStyleIdx="0" presStyleCnt="4"/>
      <dgm:spPr/>
    </dgm:pt>
    <dgm:pt modelId="{69C718A6-91AC-42BB-9470-D6EE62C3F858}" type="pres">
      <dgm:prSet presAssocID="{B773561F-8ADF-4E59-92DC-444EB67F3186}" presName="dstNode" presStyleLbl="node1" presStyleIdx="0" presStyleCnt="4"/>
      <dgm:spPr/>
    </dgm:pt>
    <dgm:pt modelId="{4C91CED7-37C6-4786-845C-89AEF713005E}" type="pres">
      <dgm:prSet presAssocID="{B0BD0AE8-9821-48C3-A390-08C3B4CD106A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954FCF-0D82-44DB-8CC6-2D610A76D8A2}" type="pres">
      <dgm:prSet presAssocID="{B0BD0AE8-9821-48C3-A390-08C3B4CD106A}" presName="accent_1" presStyleCnt="0"/>
      <dgm:spPr/>
    </dgm:pt>
    <dgm:pt modelId="{7654DEBA-5117-4DAC-9095-A6F61C404B6D}" type="pres">
      <dgm:prSet presAssocID="{B0BD0AE8-9821-48C3-A390-08C3B4CD106A}" presName="accentRepeatNode" presStyleLbl="solidFgAcc1" presStyleIdx="0" presStyleCnt="4" custScaleX="111629" custScaleY="104459"/>
      <dgm:spPr/>
      <dgm:t>
        <a:bodyPr/>
        <a:lstStyle/>
        <a:p>
          <a:endParaRPr lang="en-US"/>
        </a:p>
      </dgm:t>
    </dgm:pt>
    <dgm:pt modelId="{54FBF2A9-C5D6-42B2-8968-2DDE9EE0FA95}" type="pres">
      <dgm:prSet presAssocID="{C0B0CD0A-F625-4037-8E4C-9AA568B1A511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F368D8-EDE7-4BFA-8219-104C7308436A}" type="pres">
      <dgm:prSet presAssocID="{C0B0CD0A-F625-4037-8E4C-9AA568B1A511}" presName="accent_2" presStyleCnt="0"/>
      <dgm:spPr/>
    </dgm:pt>
    <dgm:pt modelId="{43967AAA-02A6-4E10-B51A-9D965C75EFDE}" type="pres">
      <dgm:prSet presAssocID="{C0B0CD0A-F625-4037-8E4C-9AA568B1A511}" presName="accentRepeatNode" presStyleLbl="solidFgAcc1" presStyleIdx="1" presStyleCnt="4" custScaleX="111629" custScaleY="104459"/>
      <dgm:spPr/>
    </dgm:pt>
    <dgm:pt modelId="{03A98B26-9CDB-4274-A893-F45CBA788BC6}" type="pres">
      <dgm:prSet presAssocID="{6A5173A7-66CA-4115-AB56-E9871B52B15C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0917AC-871D-40E1-8B12-84B4B0D05293}" type="pres">
      <dgm:prSet presAssocID="{6A5173A7-66CA-4115-AB56-E9871B52B15C}" presName="accent_3" presStyleCnt="0"/>
      <dgm:spPr/>
    </dgm:pt>
    <dgm:pt modelId="{F3FCE27E-718B-41DA-A8B6-233C2EC481CA}" type="pres">
      <dgm:prSet presAssocID="{6A5173A7-66CA-4115-AB56-E9871B52B15C}" presName="accentRepeatNode" presStyleLbl="solidFgAcc1" presStyleIdx="2" presStyleCnt="4" custScaleX="111629" custScaleY="104459"/>
      <dgm:spPr/>
      <dgm:t>
        <a:bodyPr/>
        <a:lstStyle/>
        <a:p>
          <a:endParaRPr lang="en-US"/>
        </a:p>
      </dgm:t>
    </dgm:pt>
    <dgm:pt modelId="{4FB60163-7CCC-4572-BF82-1AAECB4F8C82}" type="pres">
      <dgm:prSet presAssocID="{40C6EA8C-9D59-47B9-B23C-935A499DC39D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896689-29AB-4F99-8538-7611C2E04943}" type="pres">
      <dgm:prSet presAssocID="{40C6EA8C-9D59-47B9-B23C-935A499DC39D}" presName="accent_4" presStyleCnt="0"/>
      <dgm:spPr/>
    </dgm:pt>
    <dgm:pt modelId="{989CCA60-68E9-45B0-984E-8F6CF674EF69}" type="pres">
      <dgm:prSet presAssocID="{40C6EA8C-9D59-47B9-B23C-935A499DC39D}" presName="accentRepeatNode" presStyleLbl="solidFgAcc1" presStyleIdx="3" presStyleCnt="4" custScaleX="111629" custScaleY="104459"/>
      <dgm:spPr/>
    </dgm:pt>
  </dgm:ptLst>
  <dgm:cxnLst>
    <dgm:cxn modelId="{0E8E131E-87CD-4F2B-A41C-7F733D698120}" srcId="{B773561F-8ADF-4E59-92DC-444EB67F3186}" destId="{40C6EA8C-9D59-47B9-B23C-935A499DC39D}" srcOrd="3" destOrd="0" parTransId="{45CEC613-A544-4EE9-8651-396700B403DD}" sibTransId="{9C13438D-B758-4AAE-931E-7AC939CB8A18}"/>
    <dgm:cxn modelId="{E82D3060-B965-4BC4-B619-F0B4EB8D098A}" srcId="{B773561F-8ADF-4E59-92DC-444EB67F3186}" destId="{6A5173A7-66CA-4115-AB56-E9871B52B15C}" srcOrd="2" destOrd="0" parTransId="{031B68B0-E464-46DF-9BEB-435C2C549F38}" sibTransId="{B8EA7C38-F059-494F-AD92-6CF7A96632D2}"/>
    <dgm:cxn modelId="{8FDC45AE-7513-403A-9AA9-D5AE62F7705E}" type="presOf" srcId="{C0B0CD0A-F625-4037-8E4C-9AA568B1A511}" destId="{54FBF2A9-C5D6-42B2-8968-2DDE9EE0FA95}" srcOrd="0" destOrd="0" presId="urn:microsoft.com/office/officeart/2008/layout/VerticalCurvedList"/>
    <dgm:cxn modelId="{475BAC26-9F8D-4990-AD4D-E8EA4A2026FE}" type="presOf" srcId="{B0BD0AE8-9821-48C3-A390-08C3B4CD106A}" destId="{4C91CED7-37C6-4786-845C-89AEF713005E}" srcOrd="0" destOrd="0" presId="urn:microsoft.com/office/officeart/2008/layout/VerticalCurvedList"/>
    <dgm:cxn modelId="{A6ED8A03-4DB6-4AE3-A70A-90B3E3A73537}" srcId="{B773561F-8ADF-4E59-92DC-444EB67F3186}" destId="{B0BD0AE8-9821-48C3-A390-08C3B4CD106A}" srcOrd="0" destOrd="0" parTransId="{27D2C2C7-3EF7-47DF-9613-48B77BECFF91}" sibTransId="{934BD436-CB7F-4DEA-8CE2-F26151BB86EF}"/>
    <dgm:cxn modelId="{C8FFB704-40DF-49FC-80A3-2405EAACDBEE}" srcId="{B773561F-8ADF-4E59-92DC-444EB67F3186}" destId="{C0B0CD0A-F625-4037-8E4C-9AA568B1A511}" srcOrd="1" destOrd="0" parTransId="{33FBF3E6-D574-4549-9B70-2906F8FBD39A}" sibTransId="{7128CDB5-30EF-4488-9819-2DC049060CFD}"/>
    <dgm:cxn modelId="{04EFE0BD-ED6D-4842-A998-23CFDD44C254}" type="presOf" srcId="{40C6EA8C-9D59-47B9-B23C-935A499DC39D}" destId="{4FB60163-7CCC-4572-BF82-1AAECB4F8C82}" srcOrd="0" destOrd="0" presId="urn:microsoft.com/office/officeart/2008/layout/VerticalCurvedList"/>
    <dgm:cxn modelId="{917BFBCB-DB23-4B97-B4C5-999A5641830C}" type="presOf" srcId="{B773561F-8ADF-4E59-92DC-444EB67F3186}" destId="{68824922-5600-4A90-8C71-D69A4D2EF503}" srcOrd="0" destOrd="0" presId="urn:microsoft.com/office/officeart/2008/layout/VerticalCurvedList"/>
    <dgm:cxn modelId="{5E7C4366-6796-4E80-A2B6-936B6E0A3A48}" type="presOf" srcId="{6A5173A7-66CA-4115-AB56-E9871B52B15C}" destId="{03A98B26-9CDB-4274-A893-F45CBA788BC6}" srcOrd="0" destOrd="0" presId="urn:microsoft.com/office/officeart/2008/layout/VerticalCurvedList"/>
    <dgm:cxn modelId="{C2DF5022-7DF8-42B5-A8C8-CD9978ECF9BA}" type="presOf" srcId="{934BD436-CB7F-4DEA-8CE2-F26151BB86EF}" destId="{C5D5BD5C-E54C-43EA-85C2-25FDC351CDC6}" srcOrd="0" destOrd="0" presId="urn:microsoft.com/office/officeart/2008/layout/VerticalCurvedList"/>
    <dgm:cxn modelId="{1E20048B-6CD9-45C0-A03D-376F10CFC400}" type="presParOf" srcId="{68824922-5600-4A90-8C71-D69A4D2EF503}" destId="{0EC3FB70-59F4-4D0C-B807-8AF94E17F73B}" srcOrd="0" destOrd="0" presId="urn:microsoft.com/office/officeart/2008/layout/VerticalCurvedList"/>
    <dgm:cxn modelId="{0D7BAD34-FA86-4B5B-B781-7395AE299FE4}" type="presParOf" srcId="{0EC3FB70-59F4-4D0C-B807-8AF94E17F73B}" destId="{D6BF8FDE-4CE7-4DBB-BD90-C81AE0DCF62A}" srcOrd="0" destOrd="0" presId="urn:microsoft.com/office/officeart/2008/layout/VerticalCurvedList"/>
    <dgm:cxn modelId="{6E61DFAA-2204-40DF-92BB-1C69AEF7B7B9}" type="presParOf" srcId="{D6BF8FDE-4CE7-4DBB-BD90-C81AE0DCF62A}" destId="{EFBF1714-F625-48E7-8D3A-155FE92A5EF4}" srcOrd="0" destOrd="0" presId="urn:microsoft.com/office/officeart/2008/layout/VerticalCurvedList"/>
    <dgm:cxn modelId="{1337AE8A-7B12-4D80-B41F-C015B2715B10}" type="presParOf" srcId="{D6BF8FDE-4CE7-4DBB-BD90-C81AE0DCF62A}" destId="{C5D5BD5C-E54C-43EA-85C2-25FDC351CDC6}" srcOrd="1" destOrd="0" presId="urn:microsoft.com/office/officeart/2008/layout/VerticalCurvedList"/>
    <dgm:cxn modelId="{C73BECD5-112E-40F6-93E8-EB12E9BA524D}" type="presParOf" srcId="{D6BF8FDE-4CE7-4DBB-BD90-C81AE0DCF62A}" destId="{D11017F3-FFFA-41CE-A728-1801023E56E9}" srcOrd="2" destOrd="0" presId="urn:microsoft.com/office/officeart/2008/layout/VerticalCurvedList"/>
    <dgm:cxn modelId="{802FFC1F-C9A4-4C8C-906E-C4FA770F8033}" type="presParOf" srcId="{D6BF8FDE-4CE7-4DBB-BD90-C81AE0DCF62A}" destId="{69C718A6-91AC-42BB-9470-D6EE62C3F858}" srcOrd="3" destOrd="0" presId="urn:microsoft.com/office/officeart/2008/layout/VerticalCurvedList"/>
    <dgm:cxn modelId="{5125FDC9-BC4D-4C5A-A9E6-7A7C292842DE}" type="presParOf" srcId="{0EC3FB70-59F4-4D0C-B807-8AF94E17F73B}" destId="{4C91CED7-37C6-4786-845C-89AEF713005E}" srcOrd="1" destOrd="0" presId="urn:microsoft.com/office/officeart/2008/layout/VerticalCurvedList"/>
    <dgm:cxn modelId="{F5C37D26-5F95-40C4-8B18-DFAE7CE17D2F}" type="presParOf" srcId="{0EC3FB70-59F4-4D0C-B807-8AF94E17F73B}" destId="{05954FCF-0D82-44DB-8CC6-2D610A76D8A2}" srcOrd="2" destOrd="0" presId="urn:microsoft.com/office/officeart/2008/layout/VerticalCurvedList"/>
    <dgm:cxn modelId="{740E50CA-9294-4DEF-B441-CAB977CE1AA6}" type="presParOf" srcId="{05954FCF-0D82-44DB-8CC6-2D610A76D8A2}" destId="{7654DEBA-5117-4DAC-9095-A6F61C404B6D}" srcOrd="0" destOrd="0" presId="urn:microsoft.com/office/officeart/2008/layout/VerticalCurvedList"/>
    <dgm:cxn modelId="{A3871889-B056-4B82-8C30-6160AEAB2312}" type="presParOf" srcId="{0EC3FB70-59F4-4D0C-B807-8AF94E17F73B}" destId="{54FBF2A9-C5D6-42B2-8968-2DDE9EE0FA95}" srcOrd="3" destOrd="0" presId="urn:microsoft.com/office/officeart/2008/layout/VerticalCurvedList"/>
    <dgm:cxn modelId="{731E0387-A93C-4F4F-9A34-351B4F0D62BD}" type="presParOf" srcId="{0EC3FB70-59F4-4D0C-B807-8AF94E17F73B}" destId="{6FF368D8-EDE7-4BFA-8219-104C7308436A}" srcOrd="4" destOrd="0" presId="urn:microsoft.com/office/officeart/2008/layout/VerticalCurvedList"/>
    <dgm:cxn modelId="{21B2DED0-032B-4721-9977-9B7FD1FC3634}" type="presParOf" srcId="{6FF368D8-EDE7-4BFA-8219-104C7308436A}" destId="{43967AAA-02A6-4E10-B51A-9D965C75EFDE}" srcOrd="0" destOrd="0" presId="urn:microsoft.com/office/officeart/2008/layout/VerticalCurvedList"/>
    <dgm:cxn modelId="{861F291F-EE0F-4C28-B6FF-2502675A7D6C}" type="presParOf" srcId="{0EC3FB70-59F4-4D0C-B807-8AF94E17F73B}" destId="{03A98B26-9CDB-4274-A893-F45CBA788BC6}" srcOrd="5" destOrd="0" presId="urn:microsoft.com/office/officeart/2008/layout/VerticalCurvedList"/>
    <dgm:cxn modelId="{1A771F4C-9AD9-47CA-A90F-7AA6F1AD14D3}" type="presParOf" srcId="{0EC3FB70-59F4-4D0C-B807-8AF94E17F73B}" destId="{390917AC-871D-40E1-8B12-84B4B0D05293}" srcOrd="6" destOrd="0" presId="urn:microsoft.com/office/officeart/2008/layout/VerticalCurvedList"/>
    <dgm:cxn modelId="{A064C4B8-7954-4A36-80CD-B77D61199A6B}" type="presParOf" srcId="{390917AC-871D-40E1-8B12-84B4B0D05293}" destId="{F3FCE27E-718B-41DA-A8B6-233C2EC481CA}" srcOrd="0" destOrd="0" presId="urn:microsoft.com/office/officeart/2008/layout/VerticalCurvedList"/>
    <dgm:cxn modelId="{9F2F92D9-0B6F-40F9-8ADF-855CDA0EE7AB}" type="presParOf" srcId="{0EC3FB70-59F4-4D0C-B807-8AF94E17F73B}" destId="{4FB60163-7CCC-4572-BF82-1AAECB4F8C82}" srcOrd="7" destOrd="0" presId="urn:microsoft.com/office/officeart/2008/layout/VerticalCurvedList"/>
    <dgm:cxn modelId="{F6C3CF3E-6BA0-4098-BCA3-2407DA990C6D}" type="presParOf" srcId="{0EC3FB70-59F4-4D0C-B807-8AF94E17F73B}" destId="{A0896689-29AB-4F99-8538-7611C2E04943}" srcOrd="8" destOrd="0" presId="urn:microsoft.com/office/officeart/2008/layout/VerticalCurvedList"/>
    <dgm:cxn modelId="{0B43FCA4-C0D4-424E-A284-2D09A44C2BD5}" type="presParOf" srcId="{A0896689-29AB-4F99-8538-7611C2E04943}" destId="{989CCA60-68E9-45B0-984E-8F6CF674EF6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321108-3C6D-46EB-B44D-D2C34B196975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F8ACB6-80AF-4E0D-B8B6-7014D64B03FB}">
      <dgm:prSet phldrT="[Text]"/>
      <dgm:spPr/>
      <dgm:t>
        <a:bodyPr/>
        <a:lstStyle/>
        <a:p>
          <a:r>
            <a:rPr lang="en-US" dirty="0" smtClean="0"/>
            <a:t>TOTAL</a:t>
          </a:r>
        </a:p>
        <a:p>
          <a:r>
            <a:rPr lang="en-US" dirty="0" smtClean="0"/>
            <a:t>4,326 </a:t>
          </a:r>
          <a:endParaRPr lang="en-US" dirty="0"/>
        </a:p>
      </dgm:t>
    </dgm:pt>
    <dgm:pt modelId="{2488FEE6-2CCB-4C77-9A1D-A6657FF0FA69}" type="parTrans" cxnId="{6ED3C1D9-AA7D-49F8-808E-7CB116FD0878}">
      <dgm:prSet/>
      <dgm:spPr/>
      <dgm:t>
        <a:bodyPr/>
        <a:lstStyle/>
        <a:p>
          <a:endParaRPr lang="en-US"/>
        </a:p>
      </dgm:t>
    </dgm:pt>
    <dgm:pt modelId="{7B12F4A9-A3E6-477B-B114-32ADF8770EB4}" type="sibTrans" cxnId="{6ED3C1D9-AA7D-49F8-808E-7CB116FD0878}">
      <dgm:prSet/>
      <dgm:spPr/>
      <dgm:t>
        <a:bodyPr/>
        <a:lstStyle/>
        <a:p>
          <a:endParaRPr lang="en-US"/>
        </a:p>
      </dgm:t>
    </dgm:pt>
    <dgm:pt modelId="{434B3937-8032-4DFD-B847-9DDA311ED5D0}">
      <dgm:prSet phldrT="[Text]"/>
      <dgm:spPr/>
      <dgm:t>
        <a:bodyPr/>
        <a:lstStyle/>
        <a:p>
          <a:r>
            <a:rPr lang="en-US" dirty="0" smtClean="0"/>
            <a:t>34% Persons in Families</a:t>
          </a:r>
        </a:p>
      </dgm:t>
    </dgm:pt>
    <dgm:pt modelId="{B33DFC4C-DC14-47C2-BD45-B15840CD15FB}" type="parTrans" cxnId="{448FA408-B6B0-4D74-AF8A-B10DAABD4399}">
      <dgm:prSet/>
      <dgm:spPr/>
      <dgm:t>
        <a:bodyPr/>
        <a:lstStyle/>
        <a:p>
          <a:endParaRPr lang="en-US"/>
        </a:p>
      </dgm:t>
    </dgm:pt>
    <dgm:pt modelId="{165DD024-1049-4E1D-9687-A545694AD5AA}" type="sibTrans" cxnId="{448FA408-B6B0-4D74-AF8A-B10DAABD4399}">
      <dgm:prSet/>
      <dgm:spPr/>
      <dgm:t>
        <a:bodyPr/>
        <a:lstStyle/>
        <a:p>
          <a:endParaRPr lang="en-US"/>
        </a:p>
      </dgm:t>
    </dgm:pt>
    <dgm:pt modelId="{3F36B787-17AA-4BAF-9F3E-4CDF5716B91C}">
      <dgm:prSet phldrT="[Text]"/>
      <dgm:spPr/>
      <dgm:t>
        <a:bodyPr/>
        <a:lstStyle/>
        <a:p>
          <a:r>
            <a:rPr lang="en-US" dirty="0" smtClean="0"/>
            <a:t>66% Individuals</a:t>
          </a:r>
          <a:endParaRPr lang="en-US" dirty="0"/>
        </a:p>
      </dgm:t>
    </dgm:pt>
    <dgm:pt modelId="{D94DB8D2-9ADF-47E3-AC97-F749720FAF10}" type="parTrans" cxnId="{A3258425-AED4-4237-A65F-EB234AAA0A3D}">
      <dgm:prSet/>
      <dgm:spPr/>
      <dgm:t>
        <a:bodyPr/>
        <a:lstStyle/>
        <a:p>
          <a:endParaRPr lang="en-US"/>
        </a:p>
      </dgm:t>
    </dgm:pt>
    <dgm:pt modelId="{436E65D6-B919-4DE8-9EF9-E165F9B2E22A}" type="sibTrans" cxnId="{A3258425-AED4-4237-A65F-EB234AAA0A3D}">
      <dgm:prSet/>
      <dgm:spPr/>
      <dgm:t>
        <a:bodyPr/>
        <a:lstStyle/>
        <a:p>
          <a:endParaRPr lang="en-US"/>
        </a:p>
      </dgm:t>
    </dgm:pt>
    <dgm:pt modelId="{387B11E5-1C22-4EC5-8CBA-172C361D8F2A}" type="pres">
      <dgm:prSet presAssocID="{87321108-3C6D-46EB-B44D-D2C34B19697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E673BF-366C-497A-B734-A51C460B9807}" type="pres">
      <dgm:prSet presAssocID="{1FF8ACB6-80AF-4E0D-B8B6-7014D64B03FB}" presName="centerShape" presStyleLbl="node0" presStyleIdx="0" presStyleCnt="1"/>
      <dgm:spPr/>
      <dgm:t>
        <a:bodyPr/>
        <a:lstStyle/>
        <a:p>
          <a:endParaRPr lang="en-US"/>
        </a:p>
      </dgm:t>
    </dgm:pt>
    <dgm:pt modelId="{9FB36FB2-05E6-43D2-A617-A7874CE5F458}" type="pres">
      <dgm:prSet presAssocID="{B33DFC4C-DC14-47C2-BD45-B15840CD15FB}" presName="parTrans" presStyleLbl="bgSibTrans2D1" presStyleIdx="0" presStyleCnt="2"/>
      <dgm:spPr/>
      <dgm:t>
        <a:bodyPr/>
        <a:lstStyle/>
        <a:p>
          <a:endParaRPr lang="en-US"/>
        </a:p>
      </dgm:t>
    </dgm:pt>
    <dgm:pt modelId="{F9CFAA7F-9B6C-4C1E-BDD9-DB33925A4D11}" type="pres">
      <dgm:prSet presAssocID="{434B3937-8032-4DFD-B847-9DDA311ED5D0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C46E44-AF1C-4A29-9754-D652C0B6D840}" type="pres">
      <dgm:prSet presAssocID="{D94DB8D2-9ADF-47E3-AC97-F749720FAF10}" presName="parTrans" presStyleLbl="bgSibTrans2D1" presStyleIdx="1" presStyleCnt="2"/>
      <dgm:spPr/>
      <dgm:t>
        <a:bodyPr/>
        <a:lstStyle/>
        <a:p>
          <a:endParaRPr lang="en-US"/>
        </a:p>
      </dgm:t>
    </dgm:pt>
    <dgm:pt modelId="{A0081A5F-4724-4861-8B5A-9022E4B18247}" type="pres">
      <dgm:prSet presAssocID="{3F36B787-17AA-4BAF-9F3E-4CDF5716B91C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9298EC-47F8-41DE-807D-E302A5484CBE}" type="presOf" srcId="{D94DB8D2-9ADF-47E3-AC97-F749720FAF10}" destId="{B2C46E44-AF1C-4A29-9754-D652C0B6D840}" srcOrd="0" destOrd="0" presId="urn:microsoft.com/office/officeart/2005/8/layout/radial4"/>
    <dgm:cxn modelId="{BCBAEDF7-9BC5-49A3-99AA-DF6BC3B97787}" type="presOf" srcId="{87321108-3C6D-46EB-B44D-D2C34B196975}" destId="{387B11E5-1C22-4EC5-8CBA-172C361D8F2A}" srcOrd="0" destOrd="0" presId="urn:microsoft.com/office/officeart/2005/8/layout/radial4"/>
    <dgm:cxn modelId="{6ED3C1D9-AA7D-49F8-808E-7CB116FD0878}" srcId="{87321108-3C6D-46EB-B44D-D2C34B196975}" destId="{1FF8ACB6-80AF-4E0D-B8B6-7014D64B03FB}" srcOrd="0" destOrd="0" parTransId="{2488FEE6-2CCB-4C77-9A1D-A6657FF0FA69}" sibTransId="{7B12F4A9-A3E6-477B-B114-32ADF8770EB4}"/>
    <dgm:cxn modelId="{4ABCA522-1C52-48DF-8D9B-3E8C2A167ED2}" type="presOf" srcId="{1FF8ACB6-80AF-4E0D-B8B6-7014D64B03FB}" destId="{83E673BF-366C-497A-B734-A51C460B9807}" srcOrd="0" destOrd="0" presId="urn:microsoft.com/office/officeart/2005/8/layout/radial4"/>
    <dgm:cxn modelId="{448FA408-B6B0-4D74-AF8A-B10DAABD4399}" srcId="{1FF8ACB6-80AF-4E0D-B8B6-7014D64B03FB}" destId="{434B3937-8032-4DFD-B847-9DDA311ED5D0}" srcOrd="0" destOrd="0" parTransId="{B33DFC4C-DC14-47C2-BD45-B15840CD15FB}" sibTransId="{165DD024-1049-4E1D-9687-A545694AD5AA}"/>
    <dgm:cxn modelId="{A3258425-AED4-4237-A65F-EB234AAA0A3D}" srcId="{1FF8ACB6-80AF-4E0D-B8B6-7014D64B03FB}" destId="{3F36B787-17AA-4BAF-9F3E-4CDF5716B91C}" srcOrd="1" destOrd="0" parTransId="{D94DB8D2-9ADF-47E3-AC97-F749720FAF10}" sibTransId="{436E65D6-B919-4DE8-9EF9-E165F9B2E22A}"/>
    <dgm:cxn modelId="{B3625FCC-72ED-44B8-B900-7D589A3344EB}" type="presOf" srcId="{B33DFC4C-DC14-47C2-BD45-B15840CD15FB}" destId="{9FB36FB2-05E6-43D2-A617-A7874CE5F458}" srcOrd="0" destOrd="0" presId="urn:microsoft.com/office/officeart/2005/8/layout/radial4"/>
    <dgm:cxn modelId="{29949AF8-E04D-49EB-89BB-A49AC455F4EE}" type="presOf" srcId="{3F36B787-17AA-4BAF-9F3E-4CDF5716B91C}" destId="{A0081A5F-4724-4861-8B5A-9022E4B18247}" srcOrd="0" destOrd="0" presId="urn:microsoft.com/office/officeart/2005/8/layout/radial4"/>
    <dgm:cxn modelId="{D99FFE9E-72E3-417E-AB28-D13DD4572B3E}" type="presOf" srcId="{434B3937-8032-4DFD-B847-9DDA311ED5D0}" destId="{F9CFAA7F-9B6C-4C1E-BDD9-DB33925A4D11}" srcOrd="0" destOrd="0" presId="urn:microsoft.com/office/officeart/2005/8/layout/radial4"/>
    <dgm:cxn modelId="{2C56AA2B-3AB3-4C9C-915B-4BBA8537D727}" type="presParOf" srcId="{387B11E5-1C22-4EC5-8CBA-172C361D8F2A}" destId="{83E673BF-366C-497A-B734-A51C460B9807}" srcOrd="0" destOrd="0" presId="urn:microsoft.com/office/officeart/2005/8/layout/radial4"/>
    <dgm:cxn modelId="{BC00A055-16EF-4EC7-A306-0D8E8C28B8DD}" type="presParOf" srcId="{387B11E5-1C22-4EC5-8CBA-172C361D8F2A}" destId="{9FB36FB2-05E6-43D2-A617-A7874CE5F458}" srcOrd="1" destOrd="0" presId="urn:microsoft.com/office/officeart/2005/8/layout/radial4"/>
    <dgm:cxn modelId="{FD659FC3-1FE1-4B45-B247-7A5343186CC2}" type="presParOf" srcId="{387B11E5-1C22-4EC5-8CBA-172C361D8F2A}" destId="{F9CFAA7F-9B6C-4C1E-BDD9-DB33925A4D11}" srcOrd="2" destOrd="0" presId="urn:microsoft.com/office/officeart/2005/8/layout/radial4"/>
    <dgm:cxn modelId="{D53BF84D-BA73-46FB-B023-284E53A626CE}" type="presParOf" srcId="{387B11E5-1C22-4EC5-8CBA-172C361D8F2A}" destId="{B2C46E44-AF1C-4A29-9754-D652C0B6D840}" srcOrd="3" destOrd="0" presId="urn:microsoft.com/office/officeart/2005/8/layout/radial4"/>
    <dgm:cxn modelId="{F326BCA7-C537-4590-88AB-1AB72E7648DF}" type="presParOf" srcId="{387B11E5-1C22-4EC5-8CBA-172C361D8F2A}" destId="{A0081A5F-4724-4861-8B5A-9022E4B18247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01158D-5D5E-4E0F-840E-E7E6045B055B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6C7B60-4F0E-4972-BA12-202CB3B27D81}">
      <dgm:prSet phldrT="[Text]"/>
      <dgm:spPr/>
      <dgm:t>
        <a:bodyPr/>
        <a:lstStyle/>
        <a:p>
          <a:r>
            <a:rPr lang="en-US" b="1" dirty="0" smtClean="0">
              <a:latin typeface="Helvetica" panose="020B0604020202020204" pitchFamily="34" charset="0"/>
              <a:cs typeface="Helvetica" panose="020B0604020202020204" pitchFamily="34" charset="0"/>
            </a:rPr>
            <a:t>438</a:t>
          </a:r>
        </a:p>
        <a:p>
          <a:r>
            <a:rPr lang="en-US" dirty="0" smtClean="0">
              <a:latin typeface="Helvetica" panose="020B0604020202020204" pitchFamily="34" charset="0"/>
              <a:cs typeface="Helvetica" panose="020B0604020202020204" pitchFamily="34" charset="0"/>
            </a:rPr>
            <a:t>TOTAL</a:t>
          </a:r>
          <a:endParaRPr lang="en-US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2B569B8A-3681-455F-8B0E-53A2639851B9}" type="parTrans" cxnId="{3EC7E4C0-F7B0-4CCF-8943-FD9D44026C6F}">
      <dgm:prSet/>
      <dgm:spPr/>
      <dgm:t>
        <a:bodyPr/>
        <a:lstStyle/>
        <a:p>
          <a:endParaRPr lang="en-US"/>
        </a:p>
      </dgm:t>
    </dgm:pt>
    <dgm:pt modelId="{B57DF492-425D-4ED4-A136-AF8E91D9BD25}" type="sibTrans" cxnId="{3EC7E4C0-F7B0-4CCF-8943-FD9D44026C6F}">
      <dgm:prSet/>
      <dgm:spPr/>
      <dgm:t>
        <a:bodyPr/>
        <a:lstStyle/>
        <a:p>
          <a:endParaRPr lang="en-US"/>
        </a:p>
      </dgm:t>
    </dgm:pt>
    <dgm:pt modelId="{E2DED417-018A-449C-B39C-5E962A19D42A}">
      <dgm:prSet phldrT="[Text]" custT="1"/>
      <dgm:spPr/>
      <dgm:t>
        <a:bodyPr/>
        <a:lstStyle/>
        <a:p>
          <a:r>
            <a:rPr lang="en-US" sz="2400" b="1" dirty="0" smtClean="0">
              <a:latin typeface="Helvetica" panose="020B0604020202020204" pitchFamily="34" charset="0"/>
              <a:cs typeface="Helvetica" panose="020B0604020202020204" pitchFamily="34" charset="0"/>
            </a:rPr>
            <a:t>233 </a:t>
          </a:r>
          <a:r>
            <a:rPr lang="en-US" sz="2200" dirty="0" smtClean="0">
              <a:latin typeface="Helvetica" panose="020B0604020202020204" pitchFamily="34" charset="0"/>
              <a:cs typeface="Helvetica" panose="020B0604020202020204" pitchFamily="34" charset="0"/>
            </a:rPr>
            <a:t>Emergency Shelter</a:t>
          </a:r>
          <a:endParaRPr lang="en-US" sz="2200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D2677192-8635-4927-8D19-D6C46501BA63}" type="parTrans" cxnId="{41A3E069-F2AC-48BC-9CF9-54BDCCE0555E}">
      <dgm:prSet/>
      <dgm:spPr/>
      <dgm:t>
        <a:bodyPr/>
        <a:lstStyle/>
        <a:p>
          <a:endParaRPr lang="en-US"/>
        </a:p>
      </dgm:t>
    </dgm:pt>
    <dgm:pt modelId="{C8318C3B-A4CA-4378-8D90-6D72DA17A290}" type="sibTrans" cxnId="{41A3E069-F2AC-48BC-9CF9-54BDCCE0555E}">
      <dgm:prSet/>
      <dgm:spPr/>
      <dgm:t>
        <a:bodyPr/>
        <a:lstStyle/>
        <a:p>
          <a:endParaRPr lang="en-US"/>
        </a:p>
      </dgm:t>
    </dgm:pt>
    <dgm:pt modelId="{1C586EFA-9C80-497F-BE35-6ABE7A0A5640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rPr>
            <a:t>129 </a:t>
          </a:r>
          <a:r>
            <a:rPr lang="en-US" sz="2200" dirty="0" smtClean="0">
              <a:latin typeface="Helvetica" panose="020B0604020202020204" pitchFamily="34" charset="0"/>
              <a:cs typeface="Helvetica" panose="020B0604020202020204" pitchFamily="34" charset="0"/>
            </a:rPr>
            <a:t>Transitional Housing</a:t>
          </a:r>
          <a:endParaRPr lang="en-US" sz="2200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6DDE9866-F18D-4910-AABA-2DE715B010DA}" type="parTrans" cxnId="{44C3A34C-2920-4715-8546-97900B66C633}">
      <dgm:prSet/>
      <dgm:spPr/>
      <dgm:t>
        <a:bodyPr/>
        <a:lstStyle/>
        <a:p>
          <a:endParaRPr lang="en-US"/>
        </a:p>
      </dgm:t>
    </dgm:pt>
    <dgm:pt modelId="{98FC1A9D-D71F-4CE7-AB52-140EF41BFCBF}" type="sibTrans" cxnId="{44C3A34C-2920-4715-8546-97900B66C633}">
      <dgm:prSet/>
      <dgm:spPr/>
      <dgm:t>
        <a:bodyPr/>
        <a:lstStyle/>
        <a:p>
          <a:endParaRPr lang="en-US"/>
        </a:p>
      </dgm:t>
    </dgm:pt>
    <dgm:pt modelId="{4E9C37A0-7288-41CA-9F79-CA0AD19F1F94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rPr>
            <a:t>76</a:t>
          </a:r>
          <a:r>
            <a:rPr lang="en-US" sz="2200" dirty="0" smtClean="0">
              <a:latin typeface="Helvetica" panose="020B0604020202020204" pitchFamily="34" charset="0"/>
              <a:cs typeface="Helvetica" panose="020B0604020202020204" pitchFamily="34" charset="0"/>
            </a:rPr>
            <a:t>     Unsheltered</a:t>
          </a:r>
          <a:endParaRPr lang="en-US" sz="2200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A59E6B1D-BE42-4BB5-B81D-17A1CE52C6E3}" type="parTrans" cxnId="{EA1CC79F-7312-42B4-904C-E727686E720E}">
      <dgm:prSet/>
      <dgm:spPr/>
      <dgm:t>
        <a:bodyPr/>
        <a:lstStyle/>
        <a:p>
          <a:endParaRPr lang="en-US"/>
        </a:p>
      </dgm:t>
    </dgm:pt>
    <dgm:pt modelId="{40BFA802-22D2-484F-9AEE-3949FCB13CAF}" type="sibTrans" cxnId="{EA1CC79F-7312-42B4-904C-E727686E720E}">
      <dgm:prSet/>
      <dgm:spPr/>
      <dgm:t>
        <a:bodyPr/>
        <a:lstStyle/>
        <a:p>
          <a:endParaRPr lang="en-US"/>
        </a:p>
      </dgm:t>
    </dgm:pt>
    <dgm:pt modelId="{965D9B3C-A68D-4C44-A9B3-524975899D73}" type="pres">
      <dgm:prSet presAssocID="{B501158D-5D5E-4E0F-840E-E7E6045B055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5A13C1-5044-47C2-9064-AC2BA45D4BB4}" type="pres">
      <dgm:prSet presAssocID="{E76C7B60-4F0E-4972-BA12-202CB3B27D81}" presName="centerShape" presStyleLbl="node0" presStyleIdx="0" presStyleCnt="1"/>
      <dgm:spPr>
        <a:prstGeom prst="pentagon">
          <a:avLst/>
        </a:prstGeom>
      </dgm:spPr>
      <dgm:t>
        <a:bodyPr/>
        <a:lstStyle/>
        <a:p>
          <a:endParaRPr lang="en-US"/>
        </a:p>
      </dgm:t>
    </dgm:pt>
    <dgm:pt modelId="{493C40AE-A564-4255-BFEA-60FCC4387AA4}" type="pres">
      <dgm:prSet presAssocID="{D2677192-8635-4927-8D19-D6C46501BA63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1100EEA0-92B4-430B-A524-661CE778259B}" type="pres">
      <dgm:prSet presAssocID="{E2DED417-018A-449C-B39C-5E962A19D42A}" presName="node" presStyleLbl="node1" presStyleIdx="0" presStyleCnt="3" custScaleY="77871" custRadScaleRad="128808" custRadScaleInc="26601">
        <dgm:presLayoutVars>
          <dgm:bulletEnabled val="1"/>
        </dgm:presLayoutVars>
      </dgm:prSet>
      <dgm:spPr>
        <a:prstGeom prst="snip2SameRect">
          <a:avLst/>
        </a:prstGeom>
      </dgm:spPr>
      <dgm:t>
        <a:bodyPr/>
        <a:lstStyle/>
        <a:p>
          <a:endParaRPr lang="en-US"/>
        </a:p>
      </dgm:t>
    </dgm:pt>
    <dgm:pt modelId="{0B66C7D1-1D2C-4564-B9B0-E07C7E7F2D29}" type="pres">
      <dgm:prSet presAssocID="{6DDE9866-F18D-4910-AABA-2DE715B010DA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2534427E-3751-4254-89B6-717B93DA5121}" type="pres">
      <dgm:prSet presAssocID="{1C586EFA-9C80-497F-BE35-6ABE7A0A5640}" presName="node" presStyleLbl="node1" presStyleIdx="1" presStyleCnt="3" custScaleY="77871">
        <dgm:presLayoutVars>
          <dgm:bulletEnabled val="1"/>
        </dgm:presLayoutVars>
      </dgm:prSet>
      <dgm:spPr>
        <a:prstGeom prst="snip2SameRect">
          <a:avLst/>
        </a:prstGeom>
      </dgm:spPr>
      <dgm:t>
        <a:bodyPr/>
        <a:lstStyle/>
        <a:p>
          <a:endParaRPr lang="en-US"/>
        </a:p>
      </dgm:t>
    </dgm:pt>
    <dgm:pt modelId="{231D315E-ACE4-45F2-A5CD-F5C6F5C241BE}" type="pres">
      <dgm:prSet presAssocID="{A59E6B1D-BE42-4BB5-B81D-17A1CE52C6E3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B7DC8AE2-59F8-44FA-BEBC-AFB03209F297}" type="pres">
      <dgm:prSet presAssocID="{4E9C37A0-7288-41CA-9F79-CA0AD19F1F94}" presName="node" presStyleLbl="node1" presStyleIdx="2" presStyleCnt="3" custScaleY="77871" custRadScaleRad="129387" custRadScaleInc="-26048">
        <dgm:presLayoutVars>
          <dgm:bulletEnabled val="1"/>
        </dgm:presLayoutVars>
      </dgm:prSet>
      <dgm:spPr>
        <a:prstGeom prst="snip2SameRect">
          <a:avLst/>
        </a:prstGeom>
      </dgm:spPr>
      <dgm:t>
        <a:bodyPr/>
        <a:lstStyle/>
        <a:p>
          <a:endParaRPr lang="en-US"/>
        </a:p>
      </dgm:t>
    </dgm:pt>
  </dgm:ptLst>
  <dgm:cxnLst>
    <dgm:cxn modelId="{4A2E0E56-391B-4F3B-8156-D220F355353F}" type="presOf" srcId="{1C586EFA-9C80-497F-BE35-6ABE7A0A5640}" destId="{2534427E-3751-4254-89B6-717B93DA5121}" srcOrd="0" destOrd="0" presId="urn:microsoft.com/office/officeart/2005/8/layout/radial4"/>
    <dgm:cxn modelId="{11AEF1FC-1D67-4F86-96D8-2AEE70FB30A1}" type="presOf" srcId="{A59E6B1D-BE42-4BB5-B81D-17A1CE52C6E3}" destId="{231D315E-ACE4-45F2-A5CD-F5C6F5C241BE}" srcOrd="0" destOrd="0" presId="urn:microsoft.com/office/officeart/2005/8/layout/radial4"/>
    <dgm:cxn modelId="{A164FA10-F042-491F-9335-FAB2A8F53682}" type="presOf" srcId="{6DDE9866-F18D-4910-AABA-2DE715B010DA}" destId="{0B66C7D1-1D2C-4564-B9B0-E07C7E7F2D29}" srcOrd="0" destOrd="0" presId="urn:microsoft.com/office/officeart/2005/8/layout/radial4"/>
    <dgm:cxn modelId="{212F14DF-154C-40AB-B8D7-543A761E4B9C}" type="presOf" srcId="{E76C7B60-4F0E-4972-BA12-202CB3B27D81}" destId="{F45A13C1-5044-47C2-9064-AC2BA45D4BB4}" srcOrd="0" destOrd="0" presId="urn:microsoft.com/office/officeart/2005/8/layout/radial4"/>
    <dgm:cxn modelId="{D6D3D725-D6ED-43E9-8FEE-2B5F4380E0D9}" type="presOf" srcId="{B501158D-5D5E-4E0F-840E-E7E6045B055B}" destId="{965D9B3C-A68D-4C44-A9B3-524975899D73}" srcOrd="0" destOrd="0" presId="urn:microsoft.com/office/officeart/2005/8/layout/radial4"/>
    <dgm:cxn modelId="{EA1CC79F-7312-42B4-904C-E727686E720E}" srcId="{E76C7B60-4F0E-4972-BA12-202CB3B27D81}" destId="{4E9C37A0-7288-41CA-9F79-CA0AD19F1F94}" srcOrd="2" destOrd="0" parTransId="{A59E6B1D-BE42-4BB5-B81D-17A1CE52C6E3}" sibTransId="{40BFA802-22D2-484F-9AEE-3949FCB13CAF}"/>
    <dgm:cxn modelId="{44C3A34C-2920-4715-8546-97900B66C633}" srcId="{E76C7B60-4F0E-4972-BA12-202CB3B27D81}" destId="{1C586EFA-9C80-497F-BE35-6ABE7A0A5640}" srcOrd="1" destOrd="0" parTransId="{6DDE9866-F18D-4910-AABA-2DE715B010DA}" sibTransId="{98FC1A9D-D71F-4CE7-AB52-140EF41BFCBF}"/>
    <dgm:cxn modelId="{3EC7E4C0-F7B0-4CCF-8943-FD9D44026C6F}" srcId="{B501158D-5D5E-4E0F-840E-E7E6045B055B}" destId="{E76C7B60-4F0E-4972-BA12-202CB3B27D81}" srcOrd="0" destOrd="0" parTransId="{2B569B8A-3681-455F-8B0E-53A2639851B9}" sibTransId="{B57DF492-425D-4ED4-A136-AF8E91D9BD25}"/>
    <dgm:cxn modelId="{22EEC8C6-39BA-4DC0-B6E2-62E3EB079888}" type="presOf" srcId="{4E9C37A0-7288-41CA-9F79-CA0AD19F1F94}" destId="{B7DC8AE2-59F8-44FA-BEBC-AFB03209F297}" srcOrd="0" destOrd="0" presId="urn:microsoft.com/office/officeart/2005/8/layout/radial4"/>
    <dgm:cxn modelId="{FDC5D76B-44F5-4286-8D93-889CB98F1026}" type="presOf" srcId="{E2DED417-018A-449C-B39C-5E962A19D42A}" destId="{1100EEA0-92B4-430B-A524-661CE778259B}" srcOrd="0" destOrd="0" presId="urn:microsoft.com/office/officeart/2005/8/layout/radial4"/>
    <dgm:cxn modelId="{41A3E069-F2AC-48BC-9CF9-54BDCCE0555E}" srcId="{E76C7B60-4F0E-4972-BA12-202CB3B27D81}" destId="{E2DED417-018A-449C-B39C-5E962A19D42A}" srcOrd="0" destOrd="0" parTransId="{D2677192-8635-4927-8D19-D6C46501BA63}" sibTransId="{C8318C3B-A4CA-4378-8D90-6D72DA17A290}"/>
    <dgm:cxn modelId="{922460FC-370E-43B8-B575-BE07A5C4BD0B}" type="presOf" srcId="{D2677192-8635-4927-8D19-D6C46501BA63}" destId="{493C40AE-A564-4255-BFEA-60FCC4387AA4}" srcOrd="0" destOrd="0" presId="urn:microsoft.com/office/officeart/2005/8/layout/radial4"/>
    <dgm:cxn modelId="{CAEDEBDD-B5D6-44C2-BA4B-5446D91A45FA}" type="presParOf" srcId="{965D9B3C-A68D-4C44-A9B3-524975899D73}" destId="{F45A13C1-5044-47C2-9064-AC2BA45D4BB4}" srcOrd="0" destOrd="0" presId="urn:microsoft.com/office/officeart/2005/8/layout/radial4"/>
    <dgm:cxn modelId="{D9F0650B-E615-4F0C-A7F1-45AB4A66B76E}" type="presParOf" srcId="{965D9B3C-A68D-4C44-A9B3-524975899D73}" destId="{493C40AE-A564-4255-BFEA-60FCC4387AA4}" srcOrd="1" destOrd="0" presId="urn:microsoft.com/office/officeart/2005/8/layout/radial4"/>
    <dgm:cxn modelId="{5CA88C77-4CEE-4EF0-A5FA-31A4A2D9D4DC}" type="presParOf" srcId="{965D9B3C-A68D-4C44-A9B3-524975899D73}" destId="{1100EEA0-92B4-430B-A524-661CE778259B}" srcOrd="2" destOrd="0" presId="urn:microsoft.com/office/officeart/2005/8/layout/radial4"/>
    <dgm:cxn modelId="{2D53F475-AB3E-4073-B35E-BC269D11FEFC}" type="presParOf" srcId="{965D9B3C-A68D-4C44-A9B3-524975899D73}" destId="{0B66C7D1-1D2C-4564-B9B0-E07C7E7F2D29}" srcOrd="3" destOrd="0" presId="urn:microsoft.com/office/officeart/2005/8/layout/radial4"/>
    <dgm:cxn modelId="{726D528D-B5F9-4C8D-8473-D9DC37DCDC3D}" type="presParOf" srcId="{965D9B3C-A68D-4C44-A9B3-524975899D73}" destId="{2534427E-3751-4254-89B6-717B93DA5121}" srcOrd="4" destOrd="0" presId="urn:microsoft.com/office/officeart/2005/8/layout/radial4"/>
    <dgm:cxn modelId="{3040505F-8BAD-466B-AE24-520188BC3805}" type="presParOf" srcId="{965D9B3C-A68D-4C44-A9B3-524975899D73}" destId="{231D315E-ACE4-45F2-A5CD-F5C6F5C241BE}" srcOrd="5" destOrd="0" presId="urn:microsoft.com/office/officeart/2005/8/layout/radial4"/>
    <dgm:cxn modelId="{D67A9B1F-24E6-4791-B1BB-5E464F970256}" type="presParOf" srcId="{965D9B3C-A68D-4C44-A9B3-524975899D73}" destId="{B7DC8AE2-59F8-44FA-BEBC-AFB03209F29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D5BD5C-E54C-43EA-85C2-25FDC351CDC6}">
      <dsp:nvSpPr>
        <dsp:cNvPr id="0" name=""/>
        <dsp:cNvSpPr/>
      </dsp:nvSpPr>
      <dsp:spPr>
        <a:xfrm>
          <a:off x="-5064623" y="-778677"/>
          <a:ext cx="6053155" cy="6053155"/>
        </a:xfrm>
        <a:prstGeom prst="blockArc">
          <a:avLst>
            <a:gd name="adj1" fmla="val 18900000"/>
            <a:gd name="adj2" fmla="val 2700000"/>
            <a:gd name="adj3" fmla="val 357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91CED7-37C6-4786-845C-89AEF713005E}">
      <dsp:nvSpPr>
        <dsp:cNvPr id="0" name=""/>
        <dsp:cNvSpPr/>
      </dsp:nvSpPr>
      <dsp:spPr>
        <a:xfrm>
          <a:off x="526303" y="345637"/>
          <a:ext cx="5983132" cy="6916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898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 years of data entry</a:t>
          </a:r>
          <a:endParaRPr lang="en-US" sz="28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526303" y="345637"/>
        <a:ext cx="5983132" cy="691633"/>
      </dsp:txXfrm>
    </dsp:sp>
    <dsp:sp modelId="{7654DEBA-5117-4DAC-9095-A6F61C404B6D}">
      <dsp:nvSpPr>
        <dsp:cNvPr id="0" name=""/>
        <dsp:cNvSpPr/>
      </dsp:nvSpPr>
      <dsp:spPr>
        <a:xfrm>
          <a:off x="43763" y="239907"/>
          <a:ext cx="965079" cy="9030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FBF2A9-C5D6-42B2-8968-2DDE9EE0FA95}">
      <dsp:nvSpPr>
        <dsp:cNvPr id="0" name=""/>
        <dsp:cNvSpPr/>
      </dsp:nvSpPr>
      <dsp:spPr>
        <a:xfrm>
          <a:off x="922833" y="1383267"/>
          <a:ext cx="5586603" cy="6916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898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 participating agencies</a:t>
          </a:r>
          <a:endParaRPr lang="en-US" sz="28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922833" y="1383267"/>
        <a:ext cx="5586603" cy="691633"/>
      </dsp:txXfrm>
    </dsp:sp>
    <dsp:sp modelId="{43967AAA-02A6-4E10-B51A-9D965C75EFDE}">
      <dsp:nvSpPr>
        <dsp:cNvPr id="0" name=""/>
        <dsp:cNvSpPr/>
      </dsp:nvSpPr>
      <dsp:spPr>
        <a:xfrm>
          <a:off x="440293" y="1277538"/>
          <a:ext cx="965079" cy="9030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A98B26-9CDB-4274-A893-F45CBA788BC6}">
      <dsp:nvSpPr>
        <dsp:cNvPr id="0" name=""/>
        <dsp:cNvSpPr/>
      </dsp:nvSpPr>
      <dsp:spPr>
        <a:xfrm>
          <a:off x="922833" y="2420898"/>
          <a:ext cx="5586603" cy="6916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898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 homeless projects</a:t>
          </a:r>
          <a:endParaRPr lang="en-US" sz="28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922833" y="2420898"/>
        <a:ext cx="5586603" cy="691633"/>
      </dsp:txXfrm>
    </dsp:sp>
    <dsp:sp modelId="{F3FCE27E-718B-41DA-A8B6-233C2EC481CA}">
      <dsp:nvSpPr>
        <dsp:cNvPr id="0" name=""/>
        <dsp:cNvSpPr/>
      </dsp:nvSpPr>
      <dsp:spPr>
        <a:xfrm>
          <a:off x="440293" y="2315169"/>
          <a:ext cx="965079" cy="9030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B60163-7CCC-4572-BF82-1AAECB4F8C82}">
      <dsp:nvSpPr>
        <dsp:cNvPr id="0" name=""/>
        <dsp:cNvSpPr/>
      </dsp:nvSpPr>
      <dsp:spPr>
        <a:xfrm>
          <a:off x="526303" y="3458529"/>
          <a:ext cx="5983132" cy="6916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898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 end-users</a:t>
          </a:r>
          <a:endParaRPr lang="en-US" sz="28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526303" y="3458529"/>
        <a:ext cx="5983132" cy="691633"/>
      </dsp:txXfrm>
    </dsp:sp>
    <dsp:sp modelId="{989CCA60-68E9-45B0-984E-8F6CF674EF69}">
      <dsp:nvSpPr>
        <dsp:cNvPr id="0" name=""/>
        <dsp:cNvSpPr/>
      </dsp:nvSpPr>
      <dsp:spPr>
        <a:xfrm>
          <a:off x="43763" y="3352799"/>
          <a:ext cx="965079" cy="9030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E673BF-366C-497A-B734-A51C460B9807}">
      <dsp:nvSpPr>
        <dsp:cNvPr id="0" name=""/>
        <dsp:cNvSpPr/>
      </dsp:nvSpPr>
      <dsp:spPr>
        <a:xfrm>
          <a:off x="2085974" y="1700046"/>
          <a:ext cx="1924050" cy="19240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TOTAL</a:t>
          </a:r>
        </a:p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4,326 </a:t>
          </a:r>
          <a:endParaRPr lang="en-US" sz="3900" kern="1200" dirty="0"/>
        </a:p>
      </dsp:txBody>
      <dsp:txXfrm>
        <a:off x="2367745" y="1981817"/>
        <a:ext cx="1360508" cy="1360508"/>
      </dsp:txXfrm>
    </dsp:sp>
    <dsp:sp modelId="{9FB36FB2-05E6-43D2-A617-A7874CE5F458}">
      <dsp:nvSpPr>
        <dsp:cNvPr id="0" name=""/>
        <dsp:cNvSpPr/>
      </dsp:nvSpPr>
      <dsp:spPr>
        <a:xfrm rot="12900000">
          <a:off x="778662" y="1340653"/>
          <a:ext cx="1547443" cy="54835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CFAA7F-9B6C-4C1E-BDD9-DB33925A4D11}">
      <dsp:nvSpPr>
        <dsp:cNvPr id="0" name=""/>
        <dsp:cNvSpPr/>
      </dsp:nvSpPr>
      <dsp:spPr>
        <a:xfrm>
          <a:off x="4664" y="439903"/>
          <a:ext cx="1827847" cy="14622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34% Persons in Families</a:t>
          </a:r>
        </a:p>
      </dsp:txBody>
      <dsp:txXfrm>
        <a:off x="47493" y="482732"/>
        <a:ext cx="1742189" cy="1376620"/>
      </dsp:txXfrm>
    </dsp:sp>
    <dsp:sp modelId="{B2C46E44-AF1C-4A29-9754-D652C0B6D840}">
      <dsp:nvSpPr>
        <dsp:cNvPr id="0" name=""/>
        <dsp:cNvSpPr/>
      </dsp:nvSpPr>
      <dsp:spPr>
        <a:xfrm rot="19500000">
          <a:off x="3769893" y="1340653"/>
          <a:ext cx="1547443" cy="54835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081A5F-4724-4861-8B5A-9022E4B18247}">
      <dsp:nvSpPr>
        <dsp:cNvPr id="0" name=""/>
        <dsp:cNvSpPr/>
      </dsp:nvSpPr>
      <dsp:spPr>
        <a:xfrm>
          <a:off x="4263487" y="439903"/>
          <a:ext cx="1827847" cy="14622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66% Individuals</a:t>
          </a:r>
          <a:endParaRPr lang="en-US" sz="2900" kern="1200" dirty="0"/>
        </a:p>
      </dsp:txBody>
      <dsp:txXfrm>
        <a:off x="4306316" y="482732"/>
        <a:ext cx="1742189" cy="13766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5A13C1-5044-47C2-9064-AC2BA45D4BB4}">
      <dsp:nvSpPr>
        <dsp:cNvPr id="0" name=""/>
        <dsp:cNvSpPr/>
      </dsp:nvSpPr>
      <dsp:spPr>
        <a:xfrm>
          <a:off x="2059900" y="2313094"/>
          <a:ext cx="1899999" cy="1899999"/>
        </a:xfrm>
        <a:prstGeom prst="pentag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438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TOTAL</a:t>
          </a:r>
          <a:endParaRPr lang="en-US" sz="28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2422769" y="2761622"/>
        <a:ext cx="1174261" cy="1451466"/>
      </dsp:txXfrm>
    </dsp:sp>
    <dsp:sp modelId="{493C40AE-A564-4255-BFEA-60FCC4387AA4}">
      <dsp:nvSpPr>
        <dsp:cNvPr id="0" name=""/>
        <dsp:cNvSpPr/>
      </dsp:nvSpPr>
      <dsp:spPr>
        <a:xfrm rot="13857636">
          <a:off x="511457" y="1287091"/>
          <a:ext cx="2231226" cy="54149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00EEA0-92B4-430B-A524-661CE778259B}">
      <dsp:nvSpPr>
        <dsp:cNvPr id="0" name=""/>
        <dsp:cNvSpPr/>
      </dsp:nvSpPr>
      <dsp:spPr>
        <a:xfrm>
          <a:off x="21897" y="129101"/>
          <a:ext cx="1804999" cy="1124456"/>
        </a:xfrm>
        <a:prstGeom prst="snip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233 </a:t>
          </a:r>
          <a:r>
            <a:rPr lang="en-US" sz="220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Emergency Shelter</a:t>
          </a:r>
          <a:endParaRPr lang="en-US" sz="22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115604" y="222808"/>
        <a:ext cx="1617585" cy="1030749"/>
      </dsp:txXfrm>
    </dsp:sp>
    <dsp:sp modelId="{0B66C7D1-1D2C-4564-B9B0-E07C7E7F2D29}">
      <dsp:nvSpPr>
        <dsp:cNvPr id="0" name=""/>
        <dsp:cNvSpPr/>
      </dsp:nvSpPr>
      <dsp:spPr>
        <a:xfrm rot="16200000">
          <a:off x="2244185" y="1187499"/>
          <a:ext cx="1531428" cy="54149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34427E-3751-4254-89B6-717B93DA5121}">
      <dsp:nvSpPr>
        <dsp:cNvPr id="0" name=""/>
        <dsp:cNvSpPr/>
      </dsp:nvSpPr>
      <dsp:spPr>
        <a:xfrm>
          <a:off x="2107400" y="130306"/>
          <a:ext cx="1804999" cy="1124456"/>
        </a:xfrm>
        <a:prstGeom prst="snip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rPr>
            <a:t>129 </a:t>
          </a:r>
          <a:r>
            <a:rPr lang="en-US" sz="220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Transitional Housing</a:t>
          </a:r>
          <a:endParaRPr lang="en-US" sz="22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2201107" y="224013"/>
        <a:ext cx="1617585" cy="1030749"/>
      </dsp:txXfrm>
    </dsp:sp>
    <dsp:sp modelId="{231D315E-ACE4-45F2-A5CD-F5C6F5C241BE}">
      <dsp:nvSpPr>
        <dsp:cNvPr id="0" name=""/>
        <dsp:cNvSpPr/>
      </dsp:nvSpPr>
      <dsp:spPr>
        <a:xfrm rot="18560352">
          <a:off x="3284173" y="1288900"/>
          <a:ext cx="2243852" cy="54149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DC8AE2-59F8-44FA-BEBC-AFB03209F297}">
      <dsp:nvSpPr>
        <dsp:cNvPr id="0" name=""/>
        <dsp:cNvSpPr/>
      </dsp:nvSpPr>
      <dsp:spPr>
        <a:xfrm>
          <a:off x="4214800" y="129716"/>
          <a:ext cx="1804999" cy="1124456"/>
        </a:xfrm>
        <a:prstGeom prst="snip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rPr>
            <a:t>76</a:t>
          </a:r>
          <a:r>
            <a:rPr lang="en-US" sz="220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     Unsheltered</a:t>
          </a:r>
          <a:endParaRPr lang="en-US" sz="22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4308507" y="223423"/>
        <a:ext cx="1617585" cy="10307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78383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16" tIns="46959" rIns="93916" bIns="4695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487" y="0"/>
            <a:ext cx="3078383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16" tIns="46959" rIns="93916" bIns="4695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17127"/>
            <a:ext cx="3078383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16" tIns="46959" rIns="93916" bIns="4695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487" y="8917127"/>
            <a:ext cx="3078383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16" tIns="46959" rIns="93916" bIns="4695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78A0AAC-03BA-441C-987F-10ECCC3563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662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8383" cy="469745"/>
          </a:xfrm>
          <a:prstGeom prst="rect">
            <a:avLst/>
          </a:prstGeom>
        </p:spPr>
        <p:txBody>
          <a:bodyPr vert="horz" lIns="93916" tIns="46959" rIns="93916" bIns="46959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487" y="0"/>
            <a:ext cx="3078383" cy="469745"/>
          </a:xfrm>
          <a:prstGeom prst="rect">
            <a:avLst/>
          </a:prstGeom>
        </p:spPr>
        <p:txBody>
          <a:bodyPr vert="horz" lIns="93916" tIns="46959" rIns="93916" bIns="46959" rtlCol="0"/>
          <a:lstStyle>
            <a:lvl1pPr algn="r">
              <a:defRPr sz="1200"/>
            </a:lvl1pPr>
          </a:lstStyle>
          <a:p>
            <a:pPr>
              <a:defRPr/>
            </a:pPr>
            <a:fld id="{5036D5DE-ABD5-4696-AD08-84B32F99FDF2}" type="datetimeFigureOut">
              <a:rPr lang="en-US"/>
              <a:pPr>
                <a:defRPr/>
              </a:pPr>
              <a:t>6/16/2016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3263"/>
            <a:ext cx="469265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16" tIns="46959" rIns="93916" bIns="4695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891" y="4460168"/>
            <a:ext cx="5680693" cy="4224494"/>
          </a:xfrm>
          <a:prstGeom prst="rect">
            <a:avLst/>
          </a:prstGeom>
        </p:spPr>
        <p:txBody>
          <a:bodyPr vert="horz" lIns="93916" tIns="46959" rIns="93916" bIns="4695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917127"/>
            <a:ext cx="3078383" cy="469745"/>
          </a:xfrm>
          <a:prstGeom prst="rect">
            <a:avLst/>
          </a:prstGeom>
        </p:spPr>
        <p:txBody>
          <a:bodyPr vert="horz" lIns="93916" tIns="46959" rIns="93916" bIns="4695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487" y="8917127"/>
            <a:ext cx="3078383" cy="469745"/>
          </a:xfrm>
          <a:prstGeom prst="rect">
            <a:avLst/>
          </a:prstGeom>
        </p:spPr>
        <p:txBody>
          <a:bodyPr vert="horz" lIns="93916" tIns="46959" rIns="93916" bIns="46959" rtlCol="0" anchor="b"/>
          <a:lstStyle>
            <a:lvl1pPr algn="r">
              <a:defRPr sz="1200"/>
            </a:lvl1pPr>
          </a:lstStyle>
          <a:p>
            <a:pPr>
              <a:defRPr/>
            </a:pPr>
            <a:fld id="{7B45FADF-D0FB-4371-A66E-B436789327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3166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45FADF-D0FB-4371-A66E-B436789327D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99946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45FADF-D0FB-4371-A66E-B436789327D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364385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45FADF-D0FB-4371-A66E-B436789327D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39591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45FADF-D0FB-4371-A66E-B436789327D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64858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78% Positive Housing Destination Rate:  Staying or living with family, permanent tenure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An additional 10% exited to: Transitional Housing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67% (2 of 3 discharged youth) Positive Housing Destination Rate:  Staying or living with family, permanent tenure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An additional 33% exited to: Staying or living with family, temporary tenure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45FADF-D0FB-4371-A66E-B436789327DC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87454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HOPE,</a:t>
            </a:r>
            <a:r>
              <a:rPr lang="en-US" baseline="0" dirty="0" smtClean="0"/>
              <a:t> SOS,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LOS-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Could be inflated- Does not include times when leave for a 1-2 days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Positive Discharge Destination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Per HUD’s </a:t>
            </a:r>
            <a:r>
              <a:rPr lang="en-US" baseline="0" dirty="0" err="1" smtClean="0"/>
              <a:t>def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Not sure where people end up when exit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45FADF-D0FB-4371-A66E-B436789327D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7011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aseline="0" dirty="0" smtClean="0"/>
              <a:t>Lighthouse &amp; CG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45FADF-D0FB-4371-A66E-B436789327D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07934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aseline="0" dirty="0" smtClean="0"/>
              <a:t>CHN, SOS, SSVF providers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45FADF-D0FB-4371-A66E-B436789327DC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69245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PSH providers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LOS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Long time in project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45FADF-D0FB-4371-A66E-B436789327DC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43435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44169D-53B6-421C-BD3C-6192B050B49C}" type="slidenum">
              <a:rPr lang="en-US" smtClean="0"/>
              <a:pPr/>
              <a:t>18</a:t>
            </a:fld>
            <a:endParaRPr lang="en-US" dirty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err="1" smtClean="0"/>
              <a:t>ADescription</a:t>
            </a:r>
            <a:r>
              <a:rPr lang="en-US" dirty="0" smtClean="0"/>
              <a:t> of PIT</a:t>
            </a:r>
          </a:p>
          <a:p>
            <a:pPr marL="174022" indent="-174022" eaLnBrk="1" hangingPunct="1">
              <a:buFontTx/>
              <a:buChar char="-"/>
            </a:pPr>
            <a:r>
              <a:rPr lang="en-US" dirty="0" smtClean="0"/>
              <a:t>Nationwide- picture of homelessness</a:t>
            </a:r>
            <a:r>
              <a:rPr lang="en-US" baseline="0" dirty="0" smtClean="0"/>
              <a:t> for our nation</a:t>
            </a:r>
            <a:endParaRPr lang="en-US" dirty="0" smtClean="0"/>
          </a:p>
          <a:p>
            <a:pPr marL="174022" indent="-174022" eaLnBrk="1" hangingPunct="1">
              <a:buFontTx/>
              <a:buChar char="-"/>
            </a:pPr>
            <a:r>
              <a:rPr lang="en-US" dirty="0" smtClean="0"/>
              <a:t>Press</a:t>
            </a:r>
            <a:r>
              <a:rPr lang="en-US" baseline="0" dirty="0" smtClean="0"/>
              <a:t> </a:t>
            </a:r>
            <a:endParaRPr lang="en-US" dirty="0" smtClean="0"/>
          </a:p>
          <a:p>
            <a:pPr marL="174022" indent="-174022" eaLnBrk="1" hangingPunct="1">
              <a:buFontTx/>
              <a:buChar char="-"/>
            </a:pPr>
            <a:r>
              <a:rPr lang="en-US" dirty="0" smtClean="0"/>
              <a:t>Funding- demonstrates</a:t>
            </a:r>
            <a:r>
              <a:rPr lang="en-US" baseline="0" dirty="0" smtClean="0"/>
              <a:t> need in our community </a:t>
            </a:r>
          </a:p>
          <a:p>
            <a:pPr marL="174022" indent="-174022" eaLnBrk="1" hangingPunct="1">
              <a:buFontTx/>
              <a:buChar char="-"/>
            </a:pPr>
            <a:endParaRPr lang="en-US" dirty="0" smtClean="0"/>
          </a:p>
          <a:p>
            <a:pPr marL="174022" indent="-174022" eaLnBrk="1" hangingPunct="1">
              <a:buFontTx/>
              <a:buChar char="-"/>
            </a:pPr>
            <a:r>
              <a:rPr lang="en-US" dirty="0" smtClean="0"/>
              <a:t>Emergency Shelter</a:t>
            </a:r>
            <a:r>
              <a:rPr lang="en-US" dirty="0" smtClean="0">
                <a:sym typeface="Wingdings" panose="05000000000000000000" pitchFamily="2" charset="2"/>
              </a:rPr>
              <a:t> Includes CG Sanctuary,</a:t>
            </a:r>
            <a:r>
              <a:rPr lang="en-US" baseline="0" dirty="0" smtClean="0">
                <a:sym typeface="Wingdings" panose="05000000000000000000" pitchFamily="2" charset="2"/>
              </a:rPr>
              <a:t> Grace Center of Hope, HAVEN HOPE, </a:t>
            </a:r>
            <a:r>
              <a:rPr lang="en-US" baseline="0" dirty="0" err="1" smtClean="0">
                <a:sym typeface="Wingdings" panose="05000000000000000000" pitchFamily="2" charset="2"/>
              </a:rPr>
              <a:t>SoS</a:t>
            </a:r>
            <a:r>
              <a:rPr lang="en-US" baseline="0" dirty="0" smtClean="0">
                <a:sym typeface="Wingdings" panose="05000000000000000000" pitchFamily="2" charset="2"/>
              </a:rPr>
              <a:t>, SOCH</a:t>
            </a:r>
            <a:endParaRPr lang="en-US" dirty="0" smtClean="0"/>
          </a:p>
          <a:p>
            <a:pPr marL="174022" indent="-174022" eaLnBrk="1" hangingPunct="1">
              <a:buFontTx/>
              <a:buChar char="-"/>
            </a:pPr>
            <a:r>
              <a:rPr lang="en-US" dirty="0" smtClean="0"/>
              <a:t>Transitional Housing</a:t>
            </a:r>
          </a:p>
          <a:p>
            <a:pPr marL="174022" indent="-174022" eaLnBrk="1" hangingPunct="1">
              <a:buFontTx/>
              <a:buChar char="-"/>
            </a:pPr>
            <a:r>
              <a:rPr lang="en-US" dirty="0" smtClean="0"/>
              <a:t>Unsheltered</a:t>
            </a:r>
            <a:r>
              <a:rPr lang="en-US" dirty="0" smtClean="0">
                <a:sym typeface="Wingdings" panose="05000000000000000000" pitchFamily="2" charset="2"/>
              </a:rPr>
              <a:t> those on the street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LAST</a:t>
            </a:r>
            <a:r>
              <a:rPr lang="en-US" baseline="0" dirty="0" smtClean="0"/>
              <a:t> YEAR- 481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THIS YEAR 438</a:t>
            </a:r>
            <a:endParaRPr lang="en-US" dirty="0" smtClean="0"/>
          </a:p>
          <a:p>
            <a:pPr marL="174022" indent="-174022" eaLnBrk="1" hangingPunct="1">
              <a:buFontTx/>
              <a:buChar char="-"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0738316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13E7C9-49C5-45F3-90AE-AC19E4C8C89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1758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None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Coordinate entry and data sharing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 do intakes in the field/remotely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Share across county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Wingdings" panose="05000000000000000000" pitchFamily="2" charset="2"/>
              <a:buNone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Assist with project screening and prioritize services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HRC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uses to screen/link to services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PSH registry to identify those with greatest need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Wingdings" panose="05000000000000000000" pitchFamily="2" charset="2"/>
              <a:buNone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Produce a unduplicated count of clients receiving services </a:t>
            </a:r>
          </a:p>
          <a:p>
            <a:pPr lvl="0">
              <a:buFont typeface="Wingdings" panose="05000000000000000000" pitchFamily="2" charset="2"/>
              <a:buNone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Compliance with regulations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Project specific workflows</a:t>
            </a:r>
          </a:p>
          <a:p>
            <a:pPr lvl="0">
              <a:buFont typeface="Wingdings" panose="05000000000000000000" pitchFamily="2" charset="2"/>
              <a:buNone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Report to Congress and funders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sys gives us our homeless data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Wingdings" panose="05000000000000000000" pitchFamily="2" charset="2"/>
              <a:buNone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Provide referrals to services throughout the County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45FADF-D0FB-4371-A66E-B436789327D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03095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13E7C9-49C5-45F3-90AE-AC19E4C8C89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2172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None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Track outcomes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Individual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agencies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Across </a:t>
            </a:r>
            <a:r>
              <a:rPr lang="en-US" sz="1200" b="0" kern="1200" baseline="0" dirty="0" err="1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coc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buFont typeface="Wingdings" panose="05000000000000000000" pitchFamily="2" charset="2"/>
              <a:buNone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Assist in writing grants</a:t>
            </a:r>
          </a:p>
          <a:p>
            <a:pPr lvl="0">
              <a:buFont typeface="Wingdings" panose="05000000000000000000" pitchFamily="2" charset="2"/>
              <a:buNone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Update the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CoC’s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10 year plan to end homelessness</a:t>
            </a:r>
          </a:p>
          <a:p>
            <a:pPr lvl="0">
              <a:buFont typeface="Wingdings" panose="05000000000000000000" pitchFamily="2" charset="2"/>
              <a:buNone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Inform the community</a:t>
            </a:r>
          </a:p>
          <a:p>
            <a:pPr lvl="0">
              <a:buFont typeface="Wingdings" panose="05000000000000000000" pitchFamily="2" charset="2"/>
              <a:buNone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Supports informed-decision making </a:t>
            </a:r>
          </a:p>
          <a:p>
            <a:pPr lvl="0">
              <a:buFont typeface="Wingdings" panose="05000000000000000000" pitchFamily="2" charset="2"/>
              <a:buNone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Identifies gaps and supports best </a:t>
            </a:r>
            <a:r>
              <a:rPr lang="en-US" sz="1200" b="1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practices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45FADF-D0FB-4371-A66E-B436789327D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265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44169D-53B6-421C-BD3C-6192B050B49C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CG, CHN, HOPE, Lighthouse, SOCH, SOS, TTI,</a:t>
            </a:r>
            <a:r>
              <a:rPr lang="en-US" baseline="0" dirty="0" smtClean="0"/>
              <a:t> </a:t>
            </a:r>
            <a:r>
              <a:rPr lang="en-US" dirty="0" smtClean="0"/>
              <a:t>OLHSA, SWS, BWCIL, CCRT, SWS</a:t>
            </a:r>
            <a:endParaRPr lang="en-US" dirty="0" smtClean="0">
              <a:solidFill>
                <a:srgbClr val="FF0000"/>
              </a:solidFill>
            </a:endParaRP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PROJECTS: Includes HUD funded:</a:t>
            </a:r>
            <a:r>
              <a:rPr lang="en-US" baseline="0" dirty="0" smtClean="0"/>
              <a:t> TH, PSH, RRH; PATH; ESG RRH &amp; Prevention &amp; HRC screenings;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NEWS:</a:t>
            </a:r>
          </a:p>
          <a:p>
            <a:pPr marL="174022" indent="-174022" eaLnBrk="1" hangingPunct="1">
              <a:buFontTx/>
              <a:buChar char="-"/>
            </a:pPr>
            <a:r>
              <a:rPr lang="en-US" baseline="0" dirty="0" smtClean="0"/>
              <a:t>New HUD data standards integrated into HMIS (more detailed information on income, disability, etc.)</a:t>
            </a:r>
          </a:p>
          <a:p>
            <a:pPr marL="174022" indent="-174022" eaLnBrk="1" hangingPunct="1">
              <a:buFontTx/>
              <a:buChar char="-"/>
            </a:pPr>
            <a:r>
              <a:rPr lang="en-US" baseline="0" dirty="0" smtClean="0"/>
              <a:t>Changed reports</a:t>
            </a:r>
          </a:p>
          <a:p>
            <a:pPr marL="174022" indent="-174022" eaLnBrk="1" hangingPunct="1">
              <a:buFontTx/>
              <a:buChar char="-"/>
            </a:pP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xmlns="" val="4290918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Persons may be receiving services from multiple projects throughout community</a:t>
            </a:r>
          </a:p>
          <a:p>
            <a:r>
              <a:rPr lang="en-US" baseline="0" dirty="0" smtClean="0"/>
              <a:t>INCLUDES</a:t>
            </a:r>
          </a:p>
          <a:p>
            <a:r>
              <a:rPr lang="en-US" baseline="0" dirty="0" smtClean="0"/>
              <a:t>- ES, TH, PSH, HARA</a:t>
            </a:r>
          </a:p>
          <a:p>
            <a:endParaRPr lang="en-US" baseline="0" dirty="0" smtClean="0"/>
          </a:p>
          <a:p>
            <a:r>
              <a:rPr lang="en-US" dirty="0" smtClean="0"/>
              <a:t>What</a:t>
            </a:r>
            <a:r>
              <a:rPr lang="en-US" baseline="0" dirty="0" smtClean="0"/>
              <a:t> does this total tell us?</a:t>
            </a:r>
          </a:p>
          <a:p>
            <a:pPr marL="174022" indent="-174022">
              <a:buFontTx/>
              <a:buChar char="-"/>
            </a:pPr>
            <a:r>
              <a:rPr lang="en-US" baseline="0" dirty="0" smtClean="0"/>
              <a:t>We are serving a lot of people in our community</a:t>
            </a:r>
          </a:p>
          <a:p>
            <a:pPr marL="174022" indent="-174022">
              <a:buFontTx/>
              <a:buChar char="-"/>
            </a:pPr>
            <a:r>
              <a:rPr lang="en-US" baseline="0" dirty="0" smtClean="0"/>
              <a:t>There are a lot of homeless families</a:t>
            </a:r>
          </a:p>
          <a:p>
            <a:pPr marL="174022" indent="-174022">
              <a:buFontTx/>
              <a:buChar char="-"/>
            </a:pPr>
            <a:r>
              <a:rPr lang="en-US" baseline="0" dirty="0" smtClean="0"/>
              <a:t>There is still a demand for services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2013 the OVERALL was 3500 </a:t>
            </a:r>
            <a:r>
              <a:rPr lang="en-US" dirty="0" smtClean="0">
                <a:sym typeface="Wingdings" panose="05000000000000000000" pitchFamily="2" charset="2"/>
              </a:rPr>
              <a:t> down </a:t>
            </a:r>
            <a:endParaRPr lang="en-US" dirty="0" smtClean="0"/>
          </a:p>
          <a:p>
            <a:r>
              <a:rPr lang="en-US" baseline="0" dirty="0" smtClean="0"/>
              <a:t> - Capturing more information on the persons who are homeless in  our community</a:t>
            </a:r>
          </a:p>
          <a:p>
            <a:r>
              <a:rPr lang="en-US" baseline="0" dirty="0" smtClean="0"/>
              <a:t> - Data standards change </a:t>
            </a:r>
          </a:p>
          <a:p>
            <a:r>
              <a:rPr lang="en-US" baseline="0" dirty="0" smtClean="0"/>
              <a:t> - Expanding our data collection/services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13E7C9-49C5-45F3-90AE-AC19E4C8C89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8504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45FADF-D0FB-4371-A66E-B436789327D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4779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45FADF-D0FB-4371-A66E-B436789327D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71019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45FADF-D0FB-4371-A66E-B436789327D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64614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Based on Def in 2015- changed</a:t>
            </a:r>
            <a:r>
              <a:rPr lang="en-US" baseline="0" dirty="0" smtClean="0"/>
              <a:t> again in 2016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LAST YEAR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Had 710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PSH – prioritizing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Change in definition in 2015 &amp; 2016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Deb going to speak more to these changes.</a:t>
            </a:r>
          </a:p>
          <a:p>
            <a:pPr marL="171450" indent="-171450">
              <a:buFontTx/>
              <a:buChar char="-"/>
            </a:pPr>
            <a:endParaRPr lang="en-US" dirty="0" smtClean="0"/>
          </a:p>
          <a:p>
            <a:r>
              <a:rPr lang="en-US" dirty="0" smtClean="0"/>
              <a:t>TRENDS</a:t>
            </a:r>
          </a:p>
          <a:p>
            <a:r>
              <a:rPr lang="en-US" dirty="0" smtClean="0"/>
              <a:t>-</a:t>
            </a:r>
            <a:r>
              <a:rPr lang="en-US" baseline="0" dirty="0" smtClean="0"/>
              <a:t> More male clients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Challenges-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self-reporting,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difficult to verify-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may be Inflated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Changed HMIS</a:t>
            </a:r>
            <a:r>
              <a:rPr lang="en-US" baseline="0" dirty="0" smtClean="0"/>
              <a:t> reporting looks different- brought confusion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45FADF-D0FB-4371-A66E-B436789327D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3152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05BF16-43DD-4D8B-98FA-EDFD33A84CF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62839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517C79-0741-4039-8D0D-1221F6A9DC7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78072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5B93EC-1081-43E6-95FB-502C6E453D0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7822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9F2BAE-22BA-4379-80BE-333A4CD8D41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39739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C6F00-974F-4177-B8D5-097E19528C7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81128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3A1C74-19F7-44BF-8956-9AE2B955A48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354063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DD486-F8D6-4F45-8689-47BD8FFE7BD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62847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056C5-30B3-45B4-89D0-B2D23D76ACF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5245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E5F714-A61B-43F2-8D6B-1E771938CBF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406831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63F7A94-C691-447E-814D-9E291963E925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4026893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F29C4F-A8B7-40DD-9170-9A507E11B465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90573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37E067F-C610-4D53-9DA8-7024613FE18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9336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hmishelp@chninc.net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aklandhomeless.org/documents-and-data/hmis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23288"/>
            <a:ext cx="6339840" cy="2877312"/>
          </a:xfrm>
          <a:ln>
            <a:noFill/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</a:br>
            <a:r>
              <a:rPr lang="en-US" dirty="0" smtClean="0">
                <a:solidFill>
                  <a:srgbClr val="000000"/>
                </a:solidFill>
              </a:rPr>
              <a:t>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/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4900" dirty="0" smtClean="0">
                <a:ln>
                  <a:solidFill>
                    <a:srgbClr val="394D73"/>
                  </a:solidFill>
                </a:ln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US" sz="4900" dirty="0" smtClean="0">
                <a:ln>
                  <a:solidFill>
                    <a:srgbClr val="394D73"/>
                  </a:solidFill>
                </a:ln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5300" b="1" dirty="0" smtClean="0">
                <a:ln>
                  <a:solidFill>
                    <a:srgbClr val="394D73"/>
                  </a:solidFill>
                </a:ln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</a:t>
            </a:r>
            <a:r>
              <a:rPr lang="en-US" sz="4400" b="1" dirty="0" smtClean="0">
                <a:ln>
                  <a:solidFill>
                    <a:srgbClr val="394D73"/>
                  </a:solidFill>
                </a:ln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AKLAND</a:t>
            </a:r>
            <a:r>
              <a:rPr lang="en-US" sz="5300" b="1" dirty="0" smtClean="0">
                <a:ln>
                  <a:solidFill>
                    <a:srgbClr val="394D73"/>
                  </a:solidFill>
                </a:ln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C</a:t>
            </a:r>
            <a:r>
              <a:rPr lang="en-US" sz="4400" b="1" dirty="0" smtClean="0">
                <a:ln>
                  <a:solidFill>
                    <a:srgbClr val="394D73"/>
                  </a:solidFill>
                </a:ln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OUNTY</a:t>
            </a:r>
            <a:r>
              <a:rPr lang="en-US" sz="5300" b="1" dirty="0" smtClean="0">
                <a:ln>
                  <a:solidFill>
                    <a:srgbClr val="394D73"/>
                  </a:solidFill>
                </a:ln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 </a:t>
            </a:r>
            <a:r>
              <a:rPr lang="en-US" sz="4900" b="1" dirty="0" smtClean="0">
                <a:ln>
                  <a:solidFill>
                    <a:srgbClr val="394D73"/>
                  </a:solidFill>
                </a:ln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US" sz="4900" b="1" dirty="0" smtClean="0">
                <a:ln>
                  <a:solidFill>
                    <a:srgbClr val="394D73"/>
                  </a:solidFill>
                </a:ln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4900" b="1" dirty="0" smtClean="0">
                <a:ln>
                  <a:solidFill>
                    <a:srgbClr val="394D73"/>
                  </a:solidFill>
                </a:ln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</a:t>
            </a:r>
            <a:r>
              <a:rPr lang="en-US" sz="4000" b="1" dirty="0" smtClean="0">
                <a:ln>
                  <a:solidFill>
                    <a:srgbClr val="394D73"/>
                  </a:solidFill>
                </a:ln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NNUAL</a:t>
            </a:r>
            <a:r>
              <a:rPr lang="en-US" sz="4900" b="1" dirty="0" smtClean="0">
                <a:ln>
                  <a:solidFill>
                    <a:srgbClr val="394D73"/>
                  </a:solidFill>
                </a:ln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S</a:t>
            </a:r>
            <a:r>
              <a:rPr lang="en-US" sz="4000" b="1" dirty="0" smtClean="0">
                <a:ln>
                  <a:solidFill>
                    <a:srgbClr val="394D73"/>
                  </a:solidFill>
                </a:ln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TATE</a:t>
            </a:r>
            <a:r>
              <a:rPr lang="en-US" sz="4900" b="1" dirty="0" smtClean="0">
                <a:ln>
                  <a:solidFill>
                    <a:srgbClr val="394D73"/>
                  </a:solidFill>
                </a:ln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4000" b="1" dirty="0" smtClean="0">
                <a:ln>
                  <a:solidFill>
                    <a:srgbClr val="394D73"/>
                  </a:solidFill>
                </a:ln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OF</a:t>
            </a:r>
            <a:r>
              <a:rPr lang="en-US" sz="4900" b="1" dirty="0" smtClean="0">
                <a:ln>
                  <a:solidFill>
                    <a:srgbClr val="394D73"/>
                  </a:solidFill>
                </a:ln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H</a:t>
            </a:r>
            <a:r>
              <a:rPr lang="en-US" sz="4000" b="1" dirty="0" smtClean="0">
                <a:ln>
                  <a:solidFill>
                    <a:srgbClr val="394D73"/>
                  </a:solidFill>
                </a:ln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OMELESSNESS</a:t>
            </a:r>
            <a:r>
              <a:rPr lang="en-US" sz="4900" b="1" dirty="0" smtClean="0">
                <a:ln>
                  <a:solidFill>
                    <a:srgbClr val="394D73"/>
                  </a:solidFill>
                </a:ln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2016</a:t>
            </a:r>
            <a:r>
              <a:rPr lang="en-US" sz="4400" dirty="0" smtClean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US" sz="4400" dirty="0" smtClean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endParaRPr lang="en-US" sz="4000" dirty="0" smtClean="0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455621"/>
            <a:ext cx="8090362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MAY 24, 2016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8400" y="2514600"/>
            <a:ext cx="1828800" cy="1682774"/>
          </a:xfrm>
          <a:prstGeom prst="rect">
            <a:avLst/>
          </a:prstGeom>
          <a:solidFill>
            <a:srgbClr val="7B4152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-609600"/>
            <a:ext cx="816864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54864" algn="ctr"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Domestic Violence</a:t>
            </a:r>
            <a:endParaRPr lang="en-US" sz="3200" b="1" dirty="0" smtClean="0">
              <a:solidFill>
                <a:srgbClr val="394D73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434340" y="1143000"/>
            <a:ext cx="8214360" cy="4114800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en-US" sz="2800" dirty="0" smtClean="0"/>
              <a:t>- Approximately 25% of overall clients are victims/survivors of domestic violence.</a:t>
            </a:r>
          </a:p>
          <a:p>
            <a:pPr fontAlgn="auto"/>
            <a:r>
              <a:rPr lang="en-US" sz="2800" dirty="0" smtClean="0"/>
              <a:t>- Approximately 28% of chronically homeless are also victims/survivors.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83232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-609600"/>
            <a:ext cx="816864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54864" algn="ctr"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Disability Type</a:t>
            </a:r>
            <a:endParaRPr lang="en-US" sz="3200" b="1" dirty="0" smtClean="0">
              <a:solidFill>
                <a:srgbClr val="394D73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22536525"/>
              </p:ext>
            </p:extLst>
          </p:nvPr>
        </p:nvGraphicFramePr>
        <p:xfrm>
          <a:off x="457200" y="1066800"/>
          <a:ext cx="830580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4230"/>
                <a:gridCol w="1872656"/>
                <a:gridCol w="1914457"/>
                <a:gridCol w="1914457"/>
              </a:tblGrid>
              <a:tr h="70850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Homeless</a:t>
                      </a:r>
                      <a:r>
                        <a:rPr lang="en-US" sz="2800" baseline="0" dirty="0" smtClean="0"/>
                        <a:t> Clients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Veterans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Chronically</a:t>
                      </a:r>
                      <a:r>
                        <a:rPr lang="en-US" sz="2800" baseline="0" dirty="0" smtClean="0"/>
                        <a:t> Homeless</a:t>
                      </a:r>
                      <a:endParaRPr lang="en-US" sz="2800" dirty="0"/>
                    </a:p>
                  </a:txBody>
                  <a:tcPr/>
                </a:tc>
              </a:tr>
              <a:tr h="36484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Mental Health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76%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56%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82%</a:t>
                      </a:r>
                      <a:endParaRPr lang="en-US" sz="2800" dirty="0"/>
                    </a:p>
                  </a:txBody>
                  <a:tcPr/>
                </a:tc>
              </a:tr>
              <a:tr h="36484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Alcohol</a:t>
                      </a:r>
                      <a:r>
                        <a:rPr lang="en-US" sz="2800" baseline="0" dirty="0" smtClean="0"/>
                        <a:t> and/or Drug Abuse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33%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21%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45%</a:t>
                      </a:r>
                      <a:endParaRPr lang="en-US" sz="2800" dirty="0"/>
                    </a:p>
                  </a:txBody>
                  <a:tcPr/>
                </a:tc>
              </a:tr>
              <a:tr h="36484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Physical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/>
                        <a:t>47%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69%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49%</a:t>
                      </a:r>
                      <a:endParaRPr lang="en-US" sz="2800" dirty="0"/>
                    </a:p>
                  </a:txBody>
                  <a:tcPr/>
                </a:tc>
              </a:tr>
              <a:tr h="36484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Chronic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21%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26%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21%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2210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-609600"/>
            <a:ext cx="816864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54864" algn="ctr"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Unaccompanied Youth</a:t>
            </a:r>
            <a:endParaRPr lang="en-US" sz="3200" b="1" dirty="0" smtClean="0">
              <a:solidFill>
                <a:srgbClr val="394D73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22835733"/>
              </p:ext>
            </p:extLst>
          </p:nvPr>
        </p:nvGraphicFramePr>
        <p:xfrm>
          <a:off x="548640" y="1066800"/>
          <a:ext cx="8077200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514600"/>
                <a:gridCol w="2743200"/>
              </a:tblGrid>
              <a:tr h="70850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Shelter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Transitional Housing</a:t>
                      </a:r>
                      <a:endParaRPr lang="en-US" sz="2800" dirty="0"/>
                    </a:p>
                  </a:txBody>
                  <a:tcPr/>
                </a:tc>
              </a:tr>
              <a:tr h="36484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Female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66%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100%</a:t>
                      </a:r>
                      <a:endParaRPr lang="en-US" sz="2800" dirty="0"/>
                    </a:p>
                  </a:txBody>
                  <a:tcPr/>
                </a:tc>
              </a:tr>
              <a:tr h="36484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Male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34%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0%</a:t>
                      </a:r>
                      <a:endParaRPr lang="en-US" sz="2800" dirty="0"/>
                    </a:p>
                  </a:txBody>
                  <a:tcPr/>
                </a:tc>
              </a:tr>
              <a:tr h="36484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Black/African Am.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57%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60%</a:t>
                      </a:r>
                      <a:endParaRPr lang="en-US" sz="2800" dirty="0"/>
                    </a:p>
                  </a:txBody>
                  <a:tcPr/>
                </a:tc>
              </a:tr>
              <a:tr h="36484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White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40%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40%</a:t>
                      </a:r>
                      <a:endParaRPr lang="en-US" sz="2800" dirty="0"/>
                    </a:p>
                  </a:txBody>
                  <a:tcPr/>
                </a:tc>
              </a:tr>
              <a:tr h="36484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Total</a:t>
                      </a:r>
                      <a:r>
                        <a:rPr lang="en-US" sz="2800" baseline="0" dirty="0" smtClean="0"/>
                        <a:t> Count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5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8707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54864" algn="ctr" fontAlgn="auto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Program Outcomes- Unaccompanied Youth</a:t>
            </a:r>
            <a:endParaRPr lang="en-US" sz="3600" b="1" dirty="0" smtClean="0">
              <a:solidFill>
                <a:srgbClr val="394D73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5449351"/>
            <a:ext cx="990601" cy="8701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1" y="5315476"/>
            <a:ext cx="1142999" cy="10040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5181600"/>
            <a:ext cx="1295400" cy="11379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5315476"/>
            <a:ext cx="1142999" cy="100407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1761" y="5454404"/>
            <a:ext cx="990601" cy="870196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68374996"/>
              </p:ext>
            </p:extLst>
          </p:nvPr>
        </p:nvGraphicFramePr>
        <p:xfrm>
          <a:off x="1470660" y="1849610"/>
          <a:ext cx="6248400" cy="1459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0"/>
                <a:gridCol w="1371600"/>
              </a:tblGrid>
              <a:tr h="48653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Shelter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653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Positive</a:t>
                      </a:r>
                      <a:r>
                        <a:rPr lang="en-US" sz="2400" baseline="0" dirty="0" smtClean="0"/>
                        <a:t> Discharge Destination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78%</a:t>
                      </a:r>
                      <a:endParaRPr lang="en-US" sz="2400" dirty="0"/>
                    </a:p>
                  </a:txBody>
                  <a:tcPr/>
                </a:tc>
              </a:tr>
              <a:tr h="48653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Existed</a:t>
                      </a:r>
                      <a:r>
                        <a:rPr lang="en-US" sz="2400" baseline="0" dirty="0" smtClean="0"/>
                        <a:t> to Transitional Housing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14856880"/>
              </p:ext>
            </p:extLst>
          </p:nvPr>
        </p:nvGraphicFramePr>
        <p:xfrm>
          <a:off x="1470660" y="3344162"/>
          <a:ext cx="6248400" cy="1796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0"/>
                <a:gridCol w="1371600"/>
              </a:tblGrid>
              <a:tr h="48653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Transitional Housing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653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Positive</a:t>
                      </a:r>
                      <a:r>
                        <a:rPr lang="en-US" sz="2400" baseline="0" dirty="0" smtClean="0"/>
                        <a:t> Discharge Destination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67%</a:t>
                      </a:r>
                      <a:endParaRPr lang="en-US" sz="2400" dirty="0"/>
                    </a:p>
                  </a:txBody>
                  <a:tcPr/>
                </a:tc>
              </a:tr>
              <a:tr h="48653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Staying</a:t>
                      </a:r>
                      <a:r>
                        <a:rPr lang="en-US" sz="2400" baseline="0" dirty="0" smtClean="0"/>
                        <a:t> or living with family, temporary tenure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33%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0646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54864" algn="ctr" fontAlgn="auto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Program Outcomes- Emergency Shelter</a:t>
            </a:r>
            <a:endParaRPr lang="en-US" sz="3600" b="1" dirty="0" smtClean="0">
              <a:solidFill>
                <a:srgbClr val="394D73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5449351"/>
            <a:ext cx="990601" cy="8701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1" y="5315476"/>
            <a:ext cx="1142999" cy="10040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5181600"/>
            <a:ext cx="1295400" cy="11379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5315476"/>
            <a:ext cx="1142999" cy="100407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1761" y="5454404"/>
            <a:ext cx="990601" cy="870196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57839131"/>
              </p:ext>
            </p:extLst>
          </p:nvPr>
        </p:nvGraphicFramePr>
        <p:xfrm>
          <a:off x="1470660" y="1849610"/>
          <a:ext cx="6248400" cy="2467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0"/>
                <a:gridCol w="1371600"/>
              </a:tblGrid>
              <a:tr h="4865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653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Number Served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701</a:t>
                      </a:r>
                      <a:endParaRPr lang="en-US" sz="2400" dirty="0"/>
                    </a:p>
                  </a:txBody>
                  <a:tcPr/>
                </a:tc>
              </a:tr>
              <a:tr h="48653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Length of Stay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55</a:t>
                      </a:r>
                      <a:endParaRPr lang="en-US" sz="2400" dirty="0"/>
                    </a:p>
                  </a:txBody>
                  <a:tcPr/>
                </a:tc>
              </a:tr>
              <a:tr h="52178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Recidivism</a:t>
                      </a:r>
                      <a:r>
                        <a:rPr lang="en-US" sz="2400" baseline="0" dirty="0" smtClean="0"/>
                        <a:t> Across Oakland County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9.5%</a:t>
                      </a:r>
                      <a:endParaRPr lang="en-US" sz="2400" dirty="0"/>
                    </a:p>
                  </a:txBody>
                  <a:tcPr/>
                </a:tc>
              </a:tr>
              <a:tr h="48653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Positive</a:t>
                      </a:r>
                      <a:r>
                        <a:rPr lang="en-US" sz="2400" baseline="0" dirty="0" smtClean="0"/>
                        <a:t> Discharge Destination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47%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6479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54864" algn="ctr" fontAlgn="auto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Program Outcomes- Transitional Housing</a:t>
            </a:r>
            <a:endParaRPr lang="en-US" sz="3600" b="1" dirty="0" smtClean="0">
              <a:solidFill>
                <a:srgbClr val="394D73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5449351"/>
            <a:ext cx="990601" cy="8701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1" y="5315476"/>
            <a:ext cx="1142999" cy="10040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5181600"/>
            <a:ext cx="1295400" cy="11379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5315476"/>
            <a:ext cx="1142999" cy="100407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1761" y="5454404"/>
            <a:ext cx="990601" cy="870196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0080260"/>
              </p:ext>
            </p:extLst>
          </p:nvPr>
        </p:nvGraphicFramePr>
        <p:xfrm>
          <a:off x="1676400" y="2133600"/>
          <a:ext cx="6248400" cy="194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0"/>
                <a:gridCol w="1371600"/>
              </a:tblGrid>
              <a:tr h="4865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653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Number Served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239</a:t>
                      </a:r>
                      <a:endParaRPr lang="en-US" sz="2400" dirty="0"/>
                    </a:p>
                  </a:txBody>
                  <a:tcPr/>
                </a:tc>
              </a:tr>
              <a:tr h="48653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Length of Stay- Discharged Clients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493</a:t>
                      </a:r>
                      <a:endParaRPr lang="en-US" sz="2400" dirty="0"/>
                    </a:p>
                  </a:txBody>
                  <a:tcPr/>
                </a:tc>
              </a:tr>
              <a:tr h="48653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Positive</a:t>
                      </a:r>
                      <a:r>
                        <a:rPr lang="en-US" sz="2400" baseline="0" dirty="0" smtClean="0"/>
                        <a:t> Discharge Destination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67%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2486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54864" algn="ctr" fontAlgn="auto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Program Outcomes-    Rapid Rehousing</a:t>
            </a:r>
            <a:endParaRPr lang="en-US" sz="3600" b="1" dirty="0" smtClean="0">
              <a:solidFill>
                <a:srgbClr val="394D73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5449351"/>
            <a:ext cx="990601" cy="8701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1" y="5315476"/>
            <a:ext cx="1142999" cy="10040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5181600"/>
            <a:ext cx="1295400" cy="11379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5315476"/>
            <a:ext cx="1142999" cy="100407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1761" y="5454404"/>
            <a:ext cx="990601" cy="870196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58593788"/>
              </p:ext>
            </p:extLst>
          </p:nvPr>
        </p:nvGraphicFramePr>
        <p:xfrm>
          <a:off x="1295400" y="2133600"/>
          <a:ext cx="6934200" cy="194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0"/>
                <a:gridCol w="2057400"/>
              </a:tblGrid>
              <a:tr h="4865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653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Number Served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422</a:t>
                      </a:r>
                      <a:endParaRPr lang="en-US" sz="2400" dirty="0"/>
                    </a:p>
                  </a:txBody>
                  <a:tcPr/>
                </a:tc>
              </a:tr>
              <a:tr h="48653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Length of Stay- Discharged Clients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3.8 Months</a:t>
                      </a:r>
                      <a:endParaRPr lang="en-US" sz="2400" dirty="0"/>
                    </a:p>
                  </a:txBody>
                  <a:tcPr/>
                </a:tc>
              </a:tr>
              <a:tr h="48653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Positive</a:t>
                      </a:r>
                      <a:r>
                        <a:rPr lang="en-US" sz="2400" baseline="0" dirty="0" smtClean="0"/>
                        <a:t> Discharge Destination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67%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6052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54864" algn="ctr" fontAlgn="auto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Program Outcomes- Permanent Housing</a:t>
            </a:r>
            <a:endParaRPr lang="en-US" sz="3600" b="1" dirty="0" smtClean="0">
              <a:solidFill>
                <a:srgbClr val="394D73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5449351"/>
            <a:ext cx="990601" cy="8701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1" y="5315476"/>
            <a:ext cx="1142999" cy="10040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5181600"/>
            <a:ext cx="1295400" cy="11379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5315476"/>
            <a:ext cx="1142999" cy="100407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1761" y="5454404"/>
            <a:ext cx="990601" cy="870196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8633861"/>
              </p:ext>
            </p:extLst>
          </p:nvPr>
        </p:nvGraphicFramePr>
        <p:xfrm>
          <a:off x="1676400" y="2133600"/>
          <a:ext cx="6248400" cy="194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0"/>
                <a:gridCol w="1371600"/>
              </a:tblGrid>
              <a:tr h="4865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653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Number Served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737</a:t>
                      </a:r>
                      <a:endParaRPr lang="en-US" sz="2400" dirty="0"/>
                    </a:p>
                  </a:txBody>
                  <a:tcPr/>
                </a:tc>
              </a:tr>
              <a:tr h="48653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Length of Stay- Discharged Clients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4.7 Years</a:t>
                      </a:r>
                      <a:endParaRPr lang="en-US" sz="2400" dirty="0"/>
                    </a:p>
                  </a:txBody>
                  <a:tcPr/>
                </a:tc>
              </a:tr>
              <a:tr h="48653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Positive</a:t>
                      </a:r>
                      <a:r>
                        <a:rPr lang="en-US" sz="2400" baseline="0" dirty="0" smtClean="0"/>
                        <a:t> Discharge Destination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82%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3011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876299" y="2514600"/>
            <a:ext cx="7543801" cy="402336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2837234581"/>
              </p:ext>
            </p:extLst>
          </p:nvPr>
        </p:nvGraphicFramePr>
        <p:xfrm>
          <a:off x="1752600" y="1905000"/>
          <a:ext cx="60198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76300" y="301843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54864" algn="ctr" fontAlgn="auto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Point in Time (PIT) Count </a:t>
            </a:r>
            <a:endParaRPr lang="en-US" sz="3600" b="1" dirty="0" smtClean="0">
              <a:solidFill>
                <a:srgbClr val="394D73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54864" algn="ctr"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JANUARY 27, 2016</a:t>
            </a:r>
            <a:endParaRPr lang="en-US" sz="2800" b="1" dirty="0" smtClean="0">
              <a:solidFill>
                <a:srgbClr val="394D73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rgbClr val="394D73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Housing Inventory Chart (HIC) 2016</a:t>
            </a:r>
            <a:endParaRPr lang="en-US" sz="2800" b="1" dirty="0" smtClean="0">
              <a:solidFill>
                <a:srgbClr val="394D73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="" val="244802270"/>
              </p:ext>
            </p:extLst>
          </p:nvPr>
        </p:nvGraphicFramePr>
        <p:xfrm>
          <a:off x="457200" y="1905000"/>
          <a:ext cx="8534400" cy="429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9639755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69534"/>
            <a:ext cx="7787641" cy="4555066"/>
          </a:xfrm>
        </p:spPr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3200" dirty="0">
                <a:latin typeface="+mj-lt"/>
              </a:rPr>
              <a:t>Coordinate entry and data sharing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200" dirty="0">
                <a:latin typeface="+mj-lt"/>
              </a:rPr>
              <a:t>Assist with project screening and prioritize services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200" dirty="0">
                <a:latin typeface="+mj-lt"/>
              </a:rPr>
              <a:t>Produce a unduplicated count of clients receiving services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200" dirty="0">
                <a:latin typeface="+mj-lt"/>
              </a:rPr>
              <a:t>Compliance with </a:t>
            </a:r>
            <a:r>
              <a:rPr lang="en-US" sz="3200" dirty="0" smtClean="0">
                <a:latin typeface="+mj-lt"/>
              </a:rPr>
              <a:t>regulations</a:t>
            </a:r>
            <a:endParaRPr lang="en-US" sz="3200" dirty="0">
              <a:latin typeface="+mj-lt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200" dirty="0">
                <a:latin typeface="+mj-lt"/>
              </a:rPr>
              <a:t>Report to Congress and funders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200" dirty="0">
                <a:latin typeface="+mj-lt"/>
              </a:rPr>
              <a:t>Provide referrals to services throughout the County</a:t>
            </a:r>
          </a:p>
          <a:p>
            <a:endParaRPr lang="en-US" dirty="0"/>
          </a:p>
        </p:txBody>
      </p:sp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54864" algn="ctr" fontAlgn="auto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HMIS Functions</a:t>
            </a:r>
            <a:endParaRPr lang="en-US" sz="3600" b="1" dirty="0" smtClean="0">
              <a:solidFill>
                <a:srgbClr val="394D73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932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971800"/>
            <a:ext cx="7543800" cy="1450757"/>
          </a:xfrm>
        </p:spPr>
        <p:txBody>
          <a:bodyPr>
            <a:normAutofit fontScale="90000"/>
          </a:bodyPr>
          <a:lstStyle/>
          <a:p>
            <a:pPr marL="54864" algn="ctr">
              <a:defRPr/>
            </a:pPr>
            <a:r>
              <a:rPr lang="en-US" sz="53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QUESTIONS?</a:t>
            </a:r>
            <a:r>
              <a:rPr lang="en-US" sz="44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US" sz="44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4400" b="1" dirty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US" sz="4400" b="1" dirty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44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  <a:hlinkClick r:id="rId3"/>
              </a:rPr>
              <a:t>hmishelp@chninc.net</a:t>
            </a:r>
            <a:r>
              <a:rPr lang="en-US" sz="44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US" sz="44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4400" b="1" dirty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US" sz="4400" b="1" dirty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4400" b="1" dirty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  <a:hlinkClick r:id="rId4"/>
              </a:rPr>
              <a:t>http://oaklandhomeless.org/documents-and-data/hmis</a:t>
            </a:r>
            <a:r>
              <a:rPr lang="en-US" sz="44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  <a:hlinkClick r:id="rId4"/>
              </a:rPr>
              <a:t>/</a:t>
            </a:r>
            <a:r>
              <a:rPr lang="en-US" sz="44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en-US" sz="2800" b="1" dirty="0" smtClean="0">
              <a:solidFill>
                <a:srgbClr val="394D73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693334"/>
            <a:ext cx="7543801" cy="4859866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Track </a:t>
            </a:r>
            <a:r>
              <a:rPr lang="en-US" sz="32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outcomes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Assist </a:t>
            </a:r>
            <a:r>
              <a:rPr lang="en-US" sz="32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in writing grants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Update </a:t>
            </a:r>
            <a:r>
              <a:rPr lang="en-US" sz="32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3200" dirty="0" err="1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CoC’s</a:t>
            </a:r>
            <a:r>
              <a:rPr lang="en-US" sz="32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10 year plan to end homelessness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Inform </a:t>
            </a:r>
            <a:r>
              <a:rPr lang="en-US" sz="32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the community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Supports </a:t>
            </a:r>
            <a:r>
              <a:rPr lang="en-US" sz="32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informed-decision making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Identifies </a:t>
            </a:r>
            <a:r>
              <a:rPr lang="en-US" sz="32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gaps and supports best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practices</a:t>
            </a:r>
            <a:r>
              <a:rPr lang="en-US" sz="32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54864" algn="ctr" fontAlgn="auto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HMIS Functions Cont’d</a:t>
            </a:r>
            <a:endParaRPr lang="en-US" sz="3600" b="1" dirty="0" smtClean="0">
              <a:solidFill>
                <a:srgbClr val="394D73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83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76300" y="301843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54864" algn="ctr" fontAlgn="auto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HMIS in Oakland County</a:t>
            </a:r>
            <a:endParaRPr lang="en-US" sz="3600" b="1" dirty="0" smtClean="0">
              <a:solidFill>
                <a:srgbClr val="394D73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3758554330"/>
              </p:ext>
            </p:extLst>
          </p:nvPr>
        </p:nvGraphicFramePr>
        <p:xfrm>
          <a:off x="1524000" y="1752600"/>
          <a:ext cx="65532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76400" y="2087880"/>
            <a:ext cx="819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12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Helvetica" panose="020B060402020202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5257800"/>
            <a:ext cx="961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104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Helvetica" panose="020B060402020202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43816" y="4183258"/>
            <a:ext cx="1304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100+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Helvetica" panose="020B060402020202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3192658"/>
            <a:ext cx="1175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12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Helvetica" panose="020B060402020202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5449351"/>
            <a:ext cx="990601" cy="87019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1" y="5315476"/>
            <a:ext cx="1142999" cy="10040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5181600"/>
            <a:ext cx="1295400" cy="11379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5315476"/>
            <a:ext cx="1142999" cy="1004071"/>
          </a:xfrm>
          <a:prstGeom prst="rect">
            <a:avLst/>
          </a:prstGeom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425359663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876300" y="301843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54864" algn="ctr" fontAlgn="auto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Approximate Homeless Persons Served in 2015</a:t>
            </a:r>
            <a:endParaRPr lang="en-US" sz="3600" b="1" dirty="0" smtClean="0">
              <a:solidFill>
                <a:srgbClr val="394D73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1761" y="5454404"/>
            <a:ext cx="990601" cy="8701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-609600"/>
            <a:ext cx="816864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54864" algn="ctr"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Homeless Clients</a:t>
            </a:r>
            <a:endParaRPr lang="en-US" sz="3200" b="1" dirty="0" smtClean="0">
              <a:solidFill>
                <a:srgbClr val="394D73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50421320"/>
              </p:ext>
            </p:extLst>
          </p:nvPr>
        </p:nvGraphicFramePr>
        <p:xfrm>
          <a:off x="548640" y="1066800"/>
          <a:ext cx="8077200" cy="3817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514600"/>
                <a:gridCol w="2743200"/>
              </a:tblGrid>
              <a:tr h="70850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Overall</a:t>
                      </a:r>
                      <a:r>
                        <a:rPr lang="en-US" sz="2800" baseline="0" dirty="0" smtClean="0"/>
                        <a:t> Clients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Homeless Clients</a:t>
                      </a:r>
                      <a:endParaRPr lang="en-US" sz="2800" dirty="0"/>
                    </a:p>
                  </a:txBody>
                  <a:tcPr/>
                </a:tc>
              </a:tr>
              <a:tr h="36484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Female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66%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62%</a:t>
                      </a:r>
                      <a:endParaRPr lang="en-US" sz="2800" dirty="0"/>
                    </a:p>
                  </a:txBody>
                  <a:tcPr/>
                </a:tc>
              </a:tr>
              <a:tr h="36484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Male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34%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38%</a:t>
                      </a:r>
                      <a:endParaRPr lang="en-US" sz="2800" dirty="0"/>
                    </a:p>
                  </a:txBody>
                  <a:tcPr/>
                </a:tc>
              </a:tr>
              <a:tr h="36484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Avg.</a:t>
                      </a:r>
                      <a:r>
                        <a:rPr lang="en-US" sz="2800" baseline="0" dirty="0" smtClean="0"/>
                        <a:t> Age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36</a:t>
                      </a:r>
                      <a:endParaRPr lang="en-US" sz="2800" dirty="0"/>
                    </a:p>
                  </a:txBody>
                  <a:tcPr/>
                </a:tc>
              </a:tr>
              <a:tr h="36484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Black/African Am.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64%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62%</a:t>
                      </a:r>
                      <a:endParaRPr lang="en-US" sz="2800" dirty="0"/>
                    </a:p>
                  </a:txBody>
                  <a:tcPr/>
                </a:tc>
              </a:tr>
              <a:tr h="36484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White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32%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34%</a:t>
                      </a:r>
                      <a:endParaRPr lang="en-US" sz="2800" dirty="0"/>
                    </a:p>
                  </a:txBody>
                  <a:tcPr/>
                </a:tc>
              </a:tr>
              <a:tr h="36484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Total</a:t>
                      </a:r>
                      <a:r>
                        <a:rPr lang="en-US" sz="2800" baseline="0" dirty="0" smtClean="0"/>
                        <a:t> Count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dirty="0" smtClean="0"/>
                        <a:t>9,656</a:t>
                      </a:r>
                      <a:endParaRPr lang="en-US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4,326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11480" y="4953000"/>
            <a:ext cx="8214360" cy="1233739"/>
          </a:xfrm>
        </p:spPr>
        <p:txBody>
          <a:bodyPr>
            <a:noAutofit/>
          </a:bodyPr>
          <a:lstStyle/>
          <a:p>
            <a:r>
              <a:rPr lang="en-US" sz="2400" dirty="0" smtClean="0"/>
              <a:t>- A higher percentage of adults in families are female (85%) than singles (58%)</a:t>
            </a:r>
          </a:p>
          <a:p>
            <a:r>
              <a:rPr lang="en-US" sz="2400" dirty="0" smtClean="0"/>
              <a:t>- Approximately 13% of homeless clients are children in families.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92813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-609600"/>
            <a:ext cx="816864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54864" algn="ctr"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Homeless Clients</a:t>
            </a:r>
            <a:endParaRPr lang="en-US" sz="3200" b="1" dirty="0" smtClean="0">
              <a:solidFill>
                <a:srgbClr val="394D73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68048730"/>
              </p:ext>
            </p:extLst>
          </p:nvPr>
        </p:nvGraphicFramePr>
        <p:xfrm>
          <a:off x="228600" y="1066800"/>
          <a:ext cx="8397241" cy="4579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7011"/>
                <a:gridCol w="1600230"/>
              </a:tblGrid>
              <a:tr h="708508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Top</a:t>
                      </a:r>
                      <a:r>
                        <a:rPr lang="en-US" sz="3200" baseline="0" dirty="0" smtClean="0"/>
                        <a:t> Prior Living Situation</a:t>
                      </a:r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aseline="0" dirty="0" smtClean="0"/>
                    </a:p>
                  </a:txBody>
                  <a:tcPr/>
                </a:tc>
              </a:tr>
              <a:tr h="36484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Place not meant for habitation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27%</a:t>
                      </a:r>
                      <a:endParaRPr lang="en-US" sz="2800" dirty="0"/>
                    </a:p>
                  </a:txBody>
                  <a:tcPr/>
                </a:tc>
              </a:tr>
              <a:tr h="36484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Rental by client, no ongoing housing</a:t>
                      </a:r>
                      <a:r>
                        <a:rPr lang="en-US" sz="2800" baseline="0" dirty="0" smtClean="0"/>
                        <a:t> subsidy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17%</a:t>
                      </a:r>
                      <a:endParaRPr lang="en-US" sz="2800" dirty="0"/>
                    </a:p>
                  </a:txBody>
                  <a:tcPr/>
                </a:tc>
              </a:tr>
              <a:tr h="36484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Emergency</a:t>
                      </a:r>
                      <a:r>
                        <a:rPr lang="en-US" sz="2800" baseline="0" dirty="0" smtClean="0"/>
                        <a:t> shelter, including hotel or motel paid for with emergency shelter voucher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17%</a:t>
                      </a:r>
                      <a:endParaRPr lang="en-US" sz="2800" dirty="0"/>
                    </a:p>
                  </a:txBody>
                  <a:tcPr/>
                </a:tc>
              </a:tr>
              <a:tr h="36484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Staying or living in a family member’s room, apartment, or house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17%</a:t>
                      </a:r>
                      <a:endParaRPr lang="en-US" sz="2800" dirty="0"/>
                    </a:p>
                  </a:txBody>
                  <a:tcPr/>
                </a:tc>
              </a:tr>
              <a:tr h="36484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Staying</a:t>
                      </a:r>
                      <a:r>
                        <a:rPr lang="en-US" sz="2800" baseline="0" dirty="0" smtClean="0"/>
                        <a:t> or living in a friend’s room, apartment, or house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7.5%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074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-609600"/>
            <a:ext cx="816864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54864" algn="ctr"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Homeless Veterans</a:t>
            </a:r>
            <a:endParaRPr lang="en-US" sz="3200" b="1" dirty="0" smtClean="0">
              <a:solidFill>
                <a:srgbClr val="394D73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50477712"/>
              </p:ext>
            </p:extLst>
          </p:nvPr>
        </p:nvGraphicFramePr>
        <p:xfrm>
          <a:off x="548640" y="1066800"/>
          <a:ext cx="8077200" cy="3817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514600"/>
                <a:gridCol w="2743200"/>
              </a:tblGrid>
              <a:tr h="70850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Overall</a:t>
                      </a:r>
                      <a:r>
                        <a:rPr lang="en-US" sz="2800" baseline="0" dirty="0" smtClean="0"/>
                        <a:t> Clients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Veterans</a:t>
                      </a:r>
                      <a:endParaRPr lang="en-US" sz="2800" dirty="0"/>
                    </a:p>
                  </a:txBody>
                  <a:tcPr/>
                </a:tc>
              </a:tr>
              <a:tr h="36484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Female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66%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18%</a:t>
                      </a:r>
                      <a:endParaRPr lang="en-US" sz="2800" dirty="0"/>
                    </a:p>
                  </a:txBody>
                  <a:tcPr/>
                </a:tc>
              </a:tr>
              <a:tr h="36484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Male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34%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82%</a:t>
                      </a:r>
                      <a:endParaRPr lang="en-US" sz="2800" dirty="0"/>
                    </a:p>
                  </a:txBody>
                  <a:tcPr/>
                </a:tc>
              </a:tr>
              <a:tr h="36484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Avg.</a:t>
                      </a:r>
                      <a:r>
                        <a:rPr lang="en-US" sz="2800" baseline="0" dirty="0" smtClean="0"/>
                        <a:t> Age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48</a:t>
                      </a:r>
                      <a:endParaRPr lang="en-US" sz="2800" dirty="0"/>
                    </a:p>
                  </a:txBody>
                  <a:tcPr/>
                </a:tc>
              </a:tr>
              <a:tr h="36484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Black/African Am.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64%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50%</a:t>
                      </a:r>
                      <a:endParaRPr lang="en-US" sz="2800" dirty="0"/>
                    </a:p>
                  </a:txBody>
                  <a:tcPr/>
                </a:tc>
              </a:tr>
              <a:tr h="36484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White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32%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47%</a:t>
                      </a:r>
                      <a:endParaRPr lang="en-US" sz="2800" dirty="0"/>
                    </a:p>
                  </a:txBody>
                  <a:tcPr/>
                </a:tc>
              </a:tr>
              <a:tr h="36484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Total</a:t>
                      </a:r>
                      <a:r>
                        <a:rPr lang="en-US" sz="2800" baseline="0" dirty="0" smtClean="0"/>
                        <a:t> Count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dirty="0" smtClean="0"/>
                        <a:t>9,656</a:t>
                      </a:r>
                      <a:endParaRPr lang="en-US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251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1510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54864" algn="ctr" fontAlgn="auto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Chronically Homeless</a:t>
            </a:r>
            <a:endParaRPr lang="en-US" sz="3600" b="1" dirty="0" smtClean="0">
              <a:solidFill>
                <a:srgbClr val="394D73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1500" y="5428989"/>
            <a:ext cx="7543801" cy="992294"/>
          </a:xfrm>
        </p:spPr>
        <p:txBody>
          <a:bodyPr/>
          <a:lstStyle/>
          <a:p>
            <a:endParaRPr lang="en-US" dirty="0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6735407"/>
              </p:ext>
            </p:extLst>
          </p:nvPr>
        </p:nvGraphicFramePr>
        <p:xfrm>
          <a:off x="571500" y="1737361"/>
          <a:ext cx="80772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514600"/>
                <a:gridCol w="2743200"/>
              </a:tblGrid>
              <a:tr h="582668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Overall</a:t>
                      </a:r>
                      <a:r>
                        <a:rPr lang="en-US" sz="2400" baseline="0" dirty="0" smtClean="0"/>
                        <a:t> Clients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Chronically</a:t>
                      </a:r>
                      <a:r>
                        <a:rPr lang="en-US" sz="2400" baseline="0" dirty="0" smtClean="0"/>
                        <a:t> Homeless</a:t>
                      </a:r>
                      <a:endParaRPr lang="en-US" sz="2400" dirty="0"/>
                    </a:p>
                  </a:txBody>
                  <a:tcPr/>
                </a:tc>
              </a:tr>
              <a:tr h="42612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Female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66%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34%</a:t>
                      </a:r>
                      <a:endParaRPr lang="en-US" sz="2400" dirty="0"/>
                    </a:p>
                  </a:txBody>
                  <a:tcPr/>
                </a:tc>
              </a:tr>
              <a:tr h="42612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34%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65%</a:t>
                      </a:r>
                      <a:endParaRPr lang="en-US" sz="2400" dirty="0"/>
                    </a:p>
                  </a:txBody>
                  <a:tcPr/>
                </a:tc>
              </a:tr>
              <a:tr h="42612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Avg.</a:t>
                      </a:r>
                      <a:r>
                        <a:rPr lang="en-US" sz="2400" baseline="0" dirty="0" smtClean="0"/>
                        <a:t> Age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43</a:t>
                      </a:r>
                      <a:endParaRPr lang="en-US" sz="2400" dirty="0"/>
                    </a:p>
                  </a:txBody>
                  <a:tcPr/>
                </a:tc>
              </a:tr>
              <a:tr h="42612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Black/African Am.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64%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49%</a:t>
                      </a:r>
                      <a:endParaRPr lang="en-US" sz="2400" dirty="0"/>
                    </a:p>
                  </a:txBody>
                  <a:tcPr/>
                </a:tc>
              </a:tr>
              <a:tr h="42612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White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32%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49%</a:t>
                      </a:r>
                      <a:endParaRPr lang="en-US" sz="2400" dirty="0"/>
                    </a:p>
                  </a:txBody>
                  <a:tcPr/>
                </a:tc>
              </a:tr>
              <a:tr h="42612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Total</a:t>
                      </a:r>
                      <a:r>
                        <a:rPr lang="en-US" sz="2400" baseline="0" dirty="0" smtClean="0"/>
                        <a:t> Count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/>
                        <a:t>9,656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355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9375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Custom 1">
      <a:dk1>
        <a:srgbClr val="000000"/>
      </a:dk1>
      <a:lt1>
        <a:sysClr val="window" lastClr="FFFFFF"/>
      </a:lt1>
      <a:dk2>
        <a:srgbClr val="3F3F3F"/>
      </a:dk2>
      <a:lt2>
        <a:srgbClr val="CCDDEA"/>
      </a:lt2>
      <a:accent1>
        <a:srgbClr val="5C303D"/>
      </a:accent1>
      <a:accent2>
        <a:srgbClr val="7B4152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16838</TotalTime>
  <Words>1003</Words>
  <Application>Microsoft Office PowerPoint</Application>
  <PresentationFormat>On-screen Show (4:3)</PresentationFormat>
  <Paragraphs>315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Retrospect</vt:lpstr>
      <vt:lpstr>         OAKLAND COUNTY-  ANNUAL STATE OF HOMELESSNESS 2016 </vt:lpstr>
      <vt:lpstr>HMIS Functions</vt:lpstr>
      <vt:lpstr>HMIS Functions Cont’d</vt:lpstr>
      <vt:lpstr>Slide 4</vt:lpstr>
      <vt:lpstr>Slide 5</vt:lpstr>
      <vt:lpstr>Slide 6</vt:lpstr>
      <vt:lpstr>Slide 7</vt:lpstr>
      <vt:lpstr>Slide 8</vt:lpstr>
      <vt:lpstr>Chronically Homeless</vt:lpstr>
      <vt:lpstr>Slide 10</vt:lpstr>
      <vt:lpstr>Slide 11</vt:lpstr>
      <vt:lpstr>Slide 12</vt:lpstr>
      <vt:lpstr>Program Outcomes- Unaccompanied Youth</vt:lpstr>
      <vt:lpstr>Program Outcomes- Emergency Shelter</vt:lpstr>
      <vt:lpstr>Program Outcomes- Transitional Housing</vt:lpstr>
      <vt:lpstr>Program Outcomes-    Rapid Rehousing</vt:lpstr>
      <vt:lpstr>Program Outcomes- Permanent Housing</vt:lpstr>
      <vt:lpstr>Slide 18</vt:lpstr>
      <vt:lpstr>Housing Inventory Chart (HIC) 2016</vt:lpstr>
      <vt:lpstr>QUESTIONS?  hmishelp@chninc.net  http://oaklandhomeless.org/documents-and-data/hmis/ </vt:lpstr>
    </vt:vector>
  </TitlesOfParts>
  <Company>CHN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kelliott</dc:creator>
  <cp:lastModifiedBy>Owner</cp:lastModifiedBy>
  <cp:revision>751</cp:revision>
  <cp:lastPrinted>2015-05-15T01:37:37Z</cp:lastPrinted>
  <dcterms:created xsi:type="dcterms:W3CDTF">2009-03-06T14:38:42Z</dcterms:created>
  <dcterms:modified xsi:type="dcterms:W3CDTF">2016-06-16T18:09:16Z</dcterms:modified>
</cp:coreProperties>
</file>