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73" r:id="rId3"/>
    <p:sldId id="274" r:id="rId4"/>
    <p:sldId id="275" r:id="rId5"/>
    <p:sldId id="258" r:id="rId6"/>
    <p:sldId id="288" r:id="rId7"/>
    <p:sldId id="289" r:id="rId8"/>
    <p:sldId id="261" r:id="rId9"/>
    <p:sldId id="262" r:id="rId10"/>
    <p:sldId id="293" r:id="rId11"/>
    <p:sldId id="291" r:id="rId12"/>
    <p:sldId id="294" r:id="rId13"/>
    <p:sldId id="295" r:id="rId14"/>
    <p:sldId id="292" r:id="rId15"/>
    <p:sldId id="28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79" autoAdjust="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EE04AB-A4FB-48A1-A13F-386F358783E4}" type="datetimeFigureOut">
              <a:rPr lang="en-US" smtClean="0"/>
              <a:pPr/>
              <a:t>6/16/2016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6ECF5-8C3E-4BCE-B837-6DE651E70D56}" type="slidenum">
              <a:rPr lang="en-US" smtClean="0"/>
              <a:pPr/>
              <a:t>‹#›</a:t>
            </a:fld>
            <a:endParaRPr lang="en-US"/>
          </a:p>
        </p:txBody>
      </p:sp>
    </p:spTree>
    <p:extLst>
      <p:ext uri="{BB962C8B-B14F-4D97-AF65-F5344CB8AC3E}">
        <p14:creationId xmlns:p14="http://schemas.microsoft.com/office/powerpoint/2010/main" xmlns="" val="459652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 Recuperative</a:t>
            </a:r>
            <a:r>
              <a:rPr lang="en-US" baseline="0" dirty="0" smtClean="0"/>
              <a:t> is a 24/7 option.  </a:t>
            </a:r>
            <a:endParaRPr lang="en-US" dirty="0"/>
          </a:p>
        </p:txBody>
      </p:sp>
      <p:sp>
        <p:nvSpPr>
          <p:cNvPr id="4" name="Slide Number Placeholder 3"/>
          <p:cNvSpPr>
            <a:spLocks noGrp="1"/>
          </p:cNvSpPr>
          <p:nvPr>
            <p:ph type="sldNum" sz="quarter" idx="10"/>
          </p:nvPr>
        </p:nvSpPr>
        <p:spPr/>
        <p:txBody>
          <a:bodyPr/>
          <a:lstStyle/>
          <a:p>
            <a:fld id="{F156ECF5-8C3E-4BCE-B837-6DE651E70D56}" type="slidenum">
              <a:rPr lang="en-US" smtClean="0"/>
              <a:pPr/>
              <a:t>4</a:t>
            </a:fld>
            <a:endParaRPr lang="en-US"/>
          </a:p>
        </p:txBody>
      </p:sp>
    </p:spTree>
    <p:extLst>
      <p:ext uri="{BB962C8B-B14F-4D97-AF65-F5344CB8AC3E}">
        <p14:creationId xmlns:p14="http://schemas.microsoft.com/office/powerpoint/2010/main" xmlns="" val="1234777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reasons why recuperative care or medical respite is a good idea.</a:t>
            </a:r>
            <a:endParaRPr lang="en-US" dirty="0"/>
          </a:p>
        </p:txBody>
      </p:sp>
      <p:sp>
        <p:nvSpPr>
          <p:cNvPr id="4" name="Slide Number Placeholder 3"/>
          <p:cNvSpPr>
            <a:spLocks noGrp="1"/>
          </p:cNvSpPr>
          <p:nvPr>
            <p:ph type="sldNum" sz="quarter" idx="10"/>
          </p:nvPr>
        </p:nvSpPr>
        <p:spPr/>
        <p:txBody>
          <a:bodyPr/>
          <a:lstStyle/>
          <a:p>
            <a:fld id="{F156ECF5-8C3E-4BCE-B837-6DE651E70D56}" type="slidenum">
              <a:rPr lang="en-US" smtClean="0"/>
              <a:pPr/>
              <a:t>8</a:t>
            </a:fld>
            <a:endParaRPr lang="en-US"/>
          </a:p>
        </p:txBody>
      </p:sp>
    </p:spTree>
    <p:extLst>
      <p:ext uri="{BB962C8B-B14F-4D97-AF65-F5344CB8AC3E}">
        <p14:creationId xmlns:p14="http://schemas.microsoft.com/office/powerpoint/2010/main" xmlns="" val="3730950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BBD5407D-0F5B-4D20-B914-3D28C8B5884C}" type="datetimeFigureOut">
              <a:rPr lang="en-US" smtClean="0"/>
              <a:pPr/>
              <a:t>6/16/2016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32402A7D-1898-4032-AD8E-FE47087A3C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BD5407D-0F5B-4D20-B914-3D28C8B5884C}" type="datetimeFigureOut">
              <a:rPr lang="en-US" smtClean="0"/>
              <a:pPr/>
              <a:t>6/16/2016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402A7D-1898-4032-AD8E-FE47087A3C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BD5407D-0F5B-4D20-B914-3D28C8B5884C}" type="datetimeFigureOut">
              <a:rPr lang="en-US" smtClean="0"/>
              <a:pPr/>
              <a:t>6/16/2016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402A7D-1898-4032-AD8E-FE47087A3C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BD5407D-0F5B-4D20-B914-3D28C8B5884C}" type="datetimeFigureOut">
              <a:rPr lang="en-US" smtClean="0"/>
              <a:pPr/>
              <a:t>6/16/2016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402A7D-1898-4032-AD8E-FE47087A3C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BD5407D-0F5B-4D20-B914-3D28C8B5884C}" type="datetimeFigureOut">
              <a:rPr lang="en-US" smtClean="0"/>
              <a:pPr/>
              <a:t>6/16/2016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402A7D-1898-4032-AD8E-FE47087A3C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BD5407D-0F5B-4D20-B914-3D28C8B5884C}" type="datetimeFigureOut">
              <a:rPr lang="en-US" smtClean="0"/>
              <a:pPr/>
              <a:t>6/16/2016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2402A7D-1898-4032-AD8E-FE47087A3C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BD5407D-0F5B-4D20-B914-3D28C8B5884C}" type="datetimeFigureOut">
              <a:rPr lang="en-US" smtClean="0"/>
              <a:pPr/>
              <a:t>6/16/2016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2402A7D-1898-4032-AD8E-FE47087A3C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BD5407D-0F5B-4D20-B914-3D28C8B5884C}" type="datetimeFigureOut">
              <a:rPr lang="en-US" smtClean="0"/>
              <a:pPr/>
              <a:t>6/16/2016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2402A7D-1898-4032-AD8E-FE47087A3C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BD5407D-0F5B-4D20-B914-3D28C8B5884C}" type="datetimeFigureOut">
              <a:rPr lang="en-US" smtClean="0"/>
              <a:pPr/>
              <a:t>6/16/2016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2402A7D-1898-4032-AD8E-FE47087A3C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BD5407D-0F5B-4D20-B914-3D28C8B5884C}" type="datetimeFigureOut">
              <a:rPr lang="en-US" smtClean="0"/>
              <a:pPr/>
              <a:t>6/16/2016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2402A7D-1898-4032-AD8E-FE47087A3C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BD5407D-0F5B-4D20-B914-3D28C8B5884C}" type="datetimeFigureOut">
              <a:rPr lang="en-US" smtClean="0"/>
              <a:pPr/>
              <a:t>6/16/2016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2402A7D-1898-4032-AD8E-FE47087A3C38}"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BD5407D-0F5B-4D20-B914-3D28C8B5884C}" type="datetimeFigureOut">
              <a:rPr lang="en-US" smtClean="0"/>
              <a:pPr/>
              <a:t>6/16/2016</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2402A7D-1898-4032-AD8E-FE47087A3C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HOPE Recuperative Center</a:t>
            </a:r>
            <a:endParaRPr lang="en-US" dirty="0"/>
          </a:p>
        </p:txBody>
      </p:sp>
      <p:sp>
        <p:nvSpPr>
          <p:cNvPr id="3" name="Subtitle 2"/>
          <p:cNvSpPr>
            <a:spLocks noGrp="1"/>
          </p:cNvSpPr>
          <p:nvPr>
            <p:ph type="subTitle" idx="1"/>
          </p:nvPr>
        </p:nvSpPr>
        <p:spPr/>
        <p:txBody>
          <a:bodyPr>
            <a:normAutofit/>
          </a:bodyPr>
          <a:lstStyle/>
          <a:p>
            <a:endParaRPr lang="en-US" sz="1600" dirty="0" smtClean="0"/>
          </a:p>
          <a:p>
            <a:r>
              <a:rPr lang="en-US" sz="1600" dirty="0" smtClean="0"/>
              <a:t>A Hospital “Discharge to Home” Option for Those Who Are Homeless.</a:t>
            </a:r>
            <a:endParaRPr lang="en-US" sz="1600" dirty="0"/>
          </a:p>
        </p:txBody>
      </p:sp>
      <p:pic>
        <p:nvPicPr>
          <p:cNvPr id="4" name="Picture 3" descr="HOPE14No-Background_Small.jpg"/>
          <p:cNvPicPr>
            <a:picLocks noChangeAspect="1"/>
          </p:cNvPicPr>
          <p:nvPr/>
        </p:nvPicPr>
        <p:blipFill>
          <a:blip r:embed="rId2" cstate="print"/>
          <a:stretch>
            <a:fillRect/>
          </a:stretch>
        </p:blipFill>
        <p:spPr>
          <a:xfrm>
            <a:off x="685800" y="533400"/>
            <a:ext cx="2849217" cy="1676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  Recuperative Care Makes a Difference!</a:t>
            </a:r>
            <a:endParaRPr lang="en-US" sz="2800" dirty="0"/>
          </a:p>
        </p:txBody>
      </p:sp>
      <p:sp>
        <p:nvSpPr>
          <p:cNvPr id="3" name="Text Placeholder 2"/>
          <p:cNvSpPr>
            <a:spLocks noGrp="1"/>
          </p:cNvSpPr>
          <p:nvPr>
            <p:ph type="body" idx="1"/>
          </p:nvPr>
        </p:nvSpPr>
        <p:spPr/>
        <p:txBody>
          <a:bodyPr/>
          <a:lstStyle/>
          <a:p>
            <a:r>
              <a:rPr lang="en-US" dirty="0" smtClean="0"/>
              <a:t>          Jim</a:t>
            </a:r>
            <a:endParaRPr lang="en-US" dirty="0"/>
          </a:p>
        </p:txBody>
      </p:sp>
      <p:sp>
        <p:nvSpPr>
          <p:cNvPr id="4" name="Text Placeholder 3"/>
          <p:cNvSpPr>
            <a:spLocks noGrp="1"/>
          </p:cNvSpPr>
          <p:nvPr>
            <p:ph type="body" sz="half" idx="3"/>
          </p:nvPr>
        </p:nvSpPr>
        <p:spPr/>
        <p:txBody>
          <a:bodyPr/>
          <a:lstStyle/>
          <a:p>
            <a:r>
              <a:rPr lang="en-US" dirty="0" smtClean="0"/>
              <a:t>            Eric</a:t>
            </a:r>
            <a:endParaRPr lang="en-US" dirty="0"/>
          </a:p>
        </p:txBody>
      </p:sp>
      <p:pic>
        <p:nvPicPr>
          <p:cNvPr id="7" name="Content Placeholder 6" descr="Jim Evans PIC (2).jpg"/>
          <p:cNvPicPr>
            <a:picLocks noGrp="1" noChangeAspect="1"/>
          </p:cNvPicPr>
          <p:nvPr>
            <p:ph sz="quarter" idx="2"/>
          </p:nvPr>
        </p:nvPicPr>
        <p:blipFill>
          <a:blip r:embed="rId2" cstate="print"/>
          <a:stretch>
            <a:fillRect/>
          </a:stretch>
        </p:blipFill>
        <p:spPr>
          <a:xfrm>
            <a:off x="608013" y="2021044"/>
            <a:ext cx="3930650" cy="2342836"/>
          </a:xfrm>
        </p:spPr>
      </p:pic>
      <p:pic>
        <p:nvPicPr>
          <p:cNvPr id="8" name="Content Placeholder 7" descr="EArthur Keys (2).png"/>
          <p:cNvPicPr>
            <a:picLocks noGrp="1" noChangeAspect="1"/>
          </p:cNvPicPr>
          <p:nvPr>
            <p:ph sz="quarter" idx="4"/>
          </p:nvPr>
        </p:nvPicPr>
        <p:blipFill>
          <a:blip r:embed="rId3" cstate="print"/>
          <a:stretch>
            <a:fillRect/>
          </a:stretch>
        </p:blipFill>
        <p:spPr>
          <a:xfrm>
            <a:off x="4652963" y="1507540"/>
            <a:ext cx="3930650" cy="336984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Meet Jim</a:t>
            </a:r>
            <a:endParaRPr lang="en-US" dirty="0"/>
          </a:p>
        </p:txBody>
      </p:sp>
      <p:pic>
        <p:nvPicPr>
          <p:cNvPr id="4" name="Content Placeholder 3" descr="Jim Evans PIC (2).jpg"/>
          <p:cNvPicPr>
            <a:picLocks noGrp="1" noChangeAspect="1"/>
          </p:cNvPicPr>
          <p:nvPr>
            <p:ph idx="1"/>
          </p:nvPr>
        </p:nvPicPr>
        <p:blipFill>
          <a:blip r:embed="rId2" cstate="print"/>
          <a:stretch>
            <a:fillRect/>
          </a:stretch>
        </p:blipFill>
        <p:spPr>
          <a:xfrm>
            <a:off x="1081995" y="530225"/>
            <a:ext cx="7026047" cy="418782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Jim’s Story</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Jim developed frostbite of some of his toes in December 2010</a:t>
            </a:r>
          </a:p>
          <a:p>
            <a:endParaRPr lang="en-US" dirty="0" smtClean="0"/>
          </a:p>
          <a:p>
            <a:r>
              <a:rPr lang="en-US" dirty="0" smtClean="0"/>
              <a:t>In six months HOPE guest Jim had four more amputation surgeries and many hospitalizations for hospital acquired infections.  He was given prescriptions for antibiotics and pain medications but did not fill them because he could not afford the cost.  </a:t>
            </a:r>
          </a:p>
          <a:p>
            <a:endParaRPr lang="en-US" dirty="0" smtClean="0"/>
          </a:p>
          <a:p>
            <a:r>
              <a:rPr lang="en-US" dirty="0" smtClean="0"/>
              <a:t>By June 2011, Jim’s amputations progressed to above both knees</a:t>
            </a:r>
          </a:p>
          <a:p>
            <a:pPr>
              <a:buNone/>
            </a:pPr>
            <a:endParaRPr lang="en-US" dirty="0" smtClean="0"/>
          </a:p>
          <a:p>
            <a:r>
              <a:rPr lang="en-US" dirty="0" smtClean="0"/>
              <a:t>Jim cost the hospital approximately $1 million in uncompensated care</a:t>
            </a:r>
          </a:p>
          <a:p>
            <a:pPr>
              <a:buNone/>
            </a:pPr>
            <a:endParaRPr lang="en-US" dirty="0" smtClean="0"/>
          </a:p>
          <a:p>
            <a:r>
              <a:rPr lang="en-US" dirty="0" smtClean="0"/>
              <a:t>Jim died in December 2012</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Meet Eric</a:t>
            </a:r>
            <a:endParaRPr lang="en-US" dirty="0"/>
          </a:p>
        </p:txBody>
      </p:sp>
      <p:pic>
        <p:nvPicPr>
          <p:cNvPr id="4" name="Content Placeholder 3" descr="EArthur Keys (2).png"/>
          <p:cNvPicPr>
            <a:picLocks noGrp="1" noChangeAspect="1"/>
          </p:cNvPicPr>
          <p:nvPr>
            <p:ph idx="1"/>
          </p:nvPr>
        </p:nvPicPr>
        <p:blipFill>
          <a:blip r:embed="rId2" cstate="print"/>
          <a:stretch>
            <a:fillRect/>
          </a:stretch>
        </p:blipFill>
        <p:spPr>
          <a:xfrm>
            <a:off x="2152639" y="530225"/>
            <a:ext cx="4884759" cy="418782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Eric’s Story</a:t>
            </a:r>
            <a:endParaRPr lang="en-US" dirty="0"/>
          </a:p>
        </p:txBody>
      </p:sp>
      <p:sp>
        <p:nvSpPr>
          <p:cNvPr id="3" name="Content Placeholder 2"/>
          <p:cNvSpPr>
            <a:spLocks noGrp="1"/>
          </p:cNvSpPr>
          <p:nvPr>
            <p:ph idx="1"/>
          </p:nvPr>
        </p:nvSpPr>
        <p:spPr>
          <a:xfrm>
            <a:off x="502920" y="530352"/>
            <a:ext cx="8183880" cy="4651248"/>
          </a:xfrm>
        </p:spPr>
        <p:txBody>
          <a:bodyPr>
            <a:normAutofit fontScale="55000" lnSpcReduction="20000"/>
          </a:bodyPr>
          <a:lstStyle/>
          <a:p>
            <a:r>
              <a:rPr lang="en-US" sz="2600" dirty="0" smtClean="0"/>
              <a:t>Eric had amputation of some toes due to frostbite in 2014 and went to HOPE Adult Shelter briefly before returning to the street</a:t>
            </a:r>
          </a:p>
          <a:p>
            <a:pPr>
              <a:buNone/>
            </a:pPr>
            <a:endParaRPr lang="en-US" sz="2600" dirty="0" smtClean="0"/>
          </a:p>
          <a:p>
            <a:r>
              <a:rPr lang="en-US" sz="2600" dirty="0" smtClean="0"/>
              <a:t>Eric had a second amputation surgery in December 2015 and was discharged from the hospital to HOPE Recuperative Care</a:t>
            </a:r>
          </a:p>
          <a:p>
            <a:pPr>
              <a:buNone/>
            </a:pPr>
            <a:endParaRPr lang="en-US" sz="2600" dirty="0" smtClean="0"/>
          </a:p>
          <a:p>
            <a:r>
              <a:rPr lang="en-US" sz="2600" dirty="0" smtClean="0"/>
              <a:t>Eric embraced his stay in </a:t>
            </a:r>
            <a:r>
              <a:rPr lang="en-US" sz="2600" dirty="0" err="1" smtClean="0"/>
              <a:t>Recup</a:t>
            </a:r>
            <a:r>
              <a:rPr lang="en-US" sz="2600" dirty="0" smtClean="0"/>
              <a:t> as a new beginning.</a:t>
            </a:r>
          </a:p>
          <a:p>
            <a:pPr>
              <a:buNone/>
            </a:pPr>
            <a:endParaRPr lang="en-US" sz="2600" dirty="0" smtClean="0"/>
          </a:p>
          <a:p>
            <a:r>
              <a:rPr lang="en-US" sz="2600" dirty="0" smtClean="0"/>
              <a:t>Eric’s amputations healed without any infections.  He received PT from home health while at Recuperative.  HOPE RNs and OCHD RNs monitored his progress, coordinated his healthcare and helped him with appointment scheduling and rides.  HOPE navigator helped Eric secure vital documents and coordinate his housing and mental healthcare through partner agencies.</a:t>
            </a:r>
          </a:p>
          <a:p>
            <a:pPr>
              <a:buNone/>
            </a:pPr>
            <a:endParaRPr lang="en-US" sz="2600" dirty="0" smtClean="0"/>
          </a:p>
          <a:p>
            <a:r>
              <a:rPr lang="en-US" sz="2600" dirty="0" smtClean="0"/>
              <a:t>Eric moved to his own home May 19, 2016, his first home since he was in his early 20s.</a:t>
            </a:r>
          </a:p>
          <a:p>
            <a:endParaRPr lang="en-US" sz="2600" dirty="0" smtClean="0"/>
          </a:p>
          <a:p>
            <a:r>
              <a:rPr lang="en-US" sz="2600" dirty="0" smtClean="0"/>
              <a:t>Eric credits the care he received from HOPE </a:t>
            </a:r>
            <a:r>
              <a:rPr lang="en-US" sz="2600" dirty="0" err="1" smtClean="0"/>
              <a:t>Recup</a:t>
            </a:r>
            <a:r>
              <a:rPr lang="en-US" sz="2600" dirty="0" smtClean="0"/>
              <a:t> staff, the Public Health nurses, AA/NA meetings, HOPE Aftershock Men’s group, his Easter Seals IDDT Team, his primary care physician and Community Housing Network for his new lease on life!</a:t>
            </a:r>
          </a:p>
          <a:p>
            <a:pPr lvl="4"/>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pPr>
              <a:buNone/>
            </a:pPr>
            <a:r>
              <a:rPr lang="en-US" dirty="0" smtClean="0"/>
              <a:t>HOPE Recuperative Center</a:t>
            </a:r>
          </a:p>
          <a:p>
            <a:pPr>
              <a:buNone/>
            </a:pPr>
            <a:r>
              <a:rPr lang="en-US" dirty="0" smtClean="0"/>
              <a:t>175 Branch St.</a:t>
            </a:r>
          </a:p>
          <a:p>
            <a:pPr>
              <a:buNone/>
            </a:pPr>
            <a:r>
              <a:rPr lang="en-US" dirty="0" smtClean="0"/>
              <a:t>Pontiac, MI  48341</a:t>
            </a:r>
          </a:p>
          <a:p>
            <a:pPr>
              <a:buNone/>
            </a:pPr>
            <a:endParaRPr lang="en-US" dirty="0" smtClean="0"/>
          </a:p>
          <a:p>
            <a:pPr>
              <a:buNone/>
            </a:pPr>
            <a:r>
              <a:rPr lang="en-US" dirty="0" smtClean="0"/>
              <a:t>Phone:  248 499 6437 </a:t>
            </a:r>
          </a:p>
          <a:p>
            <a:pPr>
              <a:buNone/>
            </a:pPr>
            <a:r>
              <a:rPr lang="en-US" smtClean="0"/>
              <a:t>Fax:  248 499 6828</a:t>
            </a:r>
            <a:endParaRPr lang="en-US" dirty="0" smtClean="0"/>
          </a:p>
          <a:p>
            <a:pPr>
              <a:buNone/>
            </a:pPr>
            <a:endParaRPr lang="en-US" dirty="0" smtClean="0"/>
          </a:p>
          <a:p>
            <a:pPr>
              <a:buNone/>
            </a:pPr>
            <a:r>
              <a:rPr lang="en-US" dirty="0" smtClean="0"/>
              <a:t>www.hopewarmingpontiac.org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HOPE’s Recuperative Care Pilot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Ten bed pilot opened Oct 1</a:t>
            </a:r>
          </a:p>
          <a:p>
            <a:endParaRPr lang="en-US" dirty="0" smtClean="0"/>
          </a:p>
          <a:p>
            <a:r>
              <a:rPr lang="en-US" dirty="0" smtClean="0"/>
              <a:t>Located at 175 Branch in Pontiac</a:t>
            </a:r>
          </a:p>
          <a:p>
            <a:endParaRPr lang="en-US" dirty="0" smtClean="0"/>
          </a:p>
          <a:p>
            <a:r>
              <a:rPr lang="en-US" dirty="0" smtClean="0"/>
              <a:t>Participating hospitals for pilot: St. Joseph Mercy Oakland, McLaren Oakland, Henry Ford West Bloomfield</a:t>
            </a:r>
          </a:p>
          <a:p>
            <a:endParaRPr lang="en-US" dirty="0" smtClean="0"/>
          </a:p>
          <a:p>
            <a:r>
              <a:rPr lang="en-US" dirty="0" smtClean="0"/>
              <a:t>Provides a safe and dignified space for homeless people being discharged from the hospital to recover from acute illness/injury or stabilize from an exacerbation of a chronic condition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Pilot Goals</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Improve patient outcomes</a:t>
            </a:r>
          </a:p>
          <a:p>
            <a:endParaRPr lang="en-US" dirty="0" smtClean="0"/>
          </a:p>
          <a:p>
            <a:r>
              <a:rPr lang="en-US" dirty="0" smtClean="0"/>
              <a:t>Promote the patient’s human right to health and dignity</a:t>
            </a:r>
          </a:p>
          <a:p>
            <a:endParaRPr lang="en-US" dirty="0" smtClean="0"/>
          </a:p>
          <a:p>
            <a:r>
              <a:rPr lang="en-US" dirty="0" smtClean="0"/>
              <a:t>Decrease hospital readmissions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for Recuperative Care</a:t>
            </a:r>
            <a:endParaRPr lang="en-US" dirty="0"/>
          </a:p>
        </p:txBody>
      </p:sp>
      <p:sp>
        <p:nvSpPr>
          <p:cNvPr id="3" name="Content Placeholder 2"/>
          <p:cNvSpPr>
            <a:spLocks noGrp="1"/>
          </p:cNvSpPr>
          <p:nvPr>
            <p:ph idx="1"/>
          </p:nvPr>
        </p:nvSpPr>
        <p:spPr/>
        <p:txBody>
          <a:bodyPr>
            <a:normAutofit lnSpcReduction="10000"/>
          </a:bodyPr>
          <a:lstStyle/>
          <a:p>
            <a:r>
              <a:rPr lang="en-US" dirty="0" smtClean="0"/>
              <a:t>Emergency shelters typically provide night shelter only and are almost always full</a:t>
            </a:r>
          </a:p>
          <a:p>
            <a:pPr marL="0" indent="0">
              <a:buNone/>
            </a:pPr>
            <a:endParaRPr lang="en-US" dirty="0" smtClean="0"/>
          </a:p>
          <a:p>
            <a:r>
              <a:rPr lang="en-US" dirty="0" smtClean="0"/>
              <a:t>Guests arrive late afternoon/early evening</a:t>
            </a:r>
          </a:p>
          <a:p>
            <a:endParaRPr lang="en-US" dirty="0" smtClean="0"/>
          </a:p>
          <a:p>
            <a:r>
              <a:rPr lang="en-US" dirty="0" smtClean="0"/>
              <a:t>Line up for meal and shower</a:t>
            </a:r>
          </a:p>
          <a:p>
            <a:pPr marL="0" indent="0">
              <a:buNone/>
            </a:pPr>
            <a:endParaRPr lang="en-US" dirty="0" smtClean="0"/>
          </a:p>
          <a:p>
            <a:r>
              <a:rPr lang="en-US" dirty="0" smtClean="0"/>
              <a:t>Guests discharge from the shelter to the street in the early morning</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Recuperative Care?</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Recuperative care is acute and post acute medical care for homeless persons who are too ill or frail to recover from a physical illness or injury on the streets but are not ill enough to be in a hospital.</a:t>
            </a:r>
          </a:p>
          <a:p>
            <a:pPr>
              <a:buNone/>
            </a:pPr>
            <a:r>
              <a:rPr lang="en-US" sz="1400" i="1" dirty="0" smtClean="0"/>
              <a:t>         National Healthcare for the Homeless Council</a:t>
            </a:r>
            <a:endParaRPr lang="en-US" sz="14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Homeless Individuals are Discharged from the Hospital</a:t>
            </a:r>
            <a:endParaRPr lang="en-US" dirty="0"/>
          </a:p>
        </p:txBody>
      </p:sp>
      <p:sp>
        <p:nvSpPr>
          <p:cNvPr id="3" name="Content Placeholder 2"/>
          <p:cNvSpPr>
            <a:spLocks noGrp="1"/>
          </p:cNvSpPr>
          <p:nvPr>
            <p:ph idx="1"/>
          </p:nvPr>
        </p:nvSpPr>
        <p:spPr/>
        <p:txBody>
          <a:bodyPr>
            <a:normAutofit fontScale="62500" lnSpcReduction="20000"/>
          </a:bodyPr>
          <a:lstStyle/>
          <a:p>
            <a:pPr algn="ctr">
              <a:buNone/>
            </a:pPr>
            <a:r>
              <a:rPr lang="en-US" b="1" dirty="0" smtClean="0"/>
              <a:t>Treatment plans that make sense for</a:t>
            </a:r>
          </a:p>
          <a:p>
            <a:pPr algn="ctr">
              <a:buNone/>
            </a:pPr>
            <a:r>
              <a:rPr lang="en-US" b="1" dirty="0" smtClean="0"/>
              <a:t>housed patients don’t work for homeless</a:t>
            </a:r>
          </a:p>
          <a:p>
            <a:pPr algn="ctr">
              <a:buNone/>
            </a:pPr>
            <a:r>
              <a:rPr lang="en-US" b="1" dirty="0" smtClean="0"/>
              <a:t>patients</a:t>
            </a:r>
          </a:p>
          <a:p>
            <a:pPr>
              <a:buNone/>
            </a:pPr>
            <a:endParaRPr lang="en-US" dirty="0" smtClean="0"/>
          </a:p>
          <a:p>
            <a:r>
              <a:rPr lang="en-US" dirty="0" smtClean="0"/>
              <a:t>No bed for bed rest</a:t>
            </a:r>
          </a:p>
          <a:p>
            <a:endParaRPr lang="en-US" dirty="0" smtClean="0"/>
          </a:p>
          <a:p>
            <a:r>
              <a:rPr lang="en-US" dirty="0" smtClean="0"/>
              <a:t>Difficult to keep wounds clean</a:t>
            </a:r>
          </a:p>
          <a:p>
            <a:endParaRPr lang="en-US" dirty="0" smtClean="0"/>
          </a:p>
          <a:p>
            <a:r>
              <a:rPr lang="en-US" dirty="0" smtClean="0"/>
              <a:t>Adherence to meds and appointments suffers</a:t>
            </a:r>
          </a:p>
          <a:p>
            <a:endParaRPr lang="en-US" dirty="0" smtClean="0"/>
          </a:p>
          <a:p>
            <a:r>
              <a:rPr lang="en-US" dirty="0" smtClean="0"/>
              <a:t>Impossible to follow diet and exercise recommendations</a:t>
            </a:r>
          </a:p>
          <a:p>
            <a:endParaRPr lang="en-US" dirty="0" smtClean="0"/>
          </a:p>
          <a:p>
            <a:r>
              <a:rPr lang="en-US" dirty="0" smtClean="0"/>
              <a:t>Often have no support system to help with treatment plan</a:t>
            </a:r>
          </a:p>
          <a:p>
            <a:endParaRPr lang="en-US" dirty="0" smtClean="0"/>
          </a:p>
          <a:p>
            <a:r>
              <a:rPr lang="en-US" dirty="0" smtClean="0"/>
              <a:t>No transportation for follow up care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Recuperative Care Offers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Successful resolution of acute conditions and stabilization of chronic conditions</a:t>
            </a:r>
          </a:p>
          <a:p>
            <a:pPr marL="0" indent="0">
              <a:buNone/>
            </a:pPr>
            <a:endParaRPr lang="en-US" dirty="0" smtClean="0"/>
          </a:p>
          <a:p>
            <a:r>
              <a:rPr lang="en-US" dirty="0" smtClean="0"/>
              <a:t>Linkages to additional services</a:t>
            </a:r>
          </a:p>
          <a:p>
            <a:endParaRPr lang="en-US" dirty="0" smtClean="0"/>
          </a:p>
          <a:p>
            <a:r>
              <a:rPr lang="en-US" dirty="0" smtClean="0"/>
              <a:t>Development of plans focused on positive, long term changes</a:t>
            </a:r>
          </a:p>
          <a:p>
            <a:endParaRPr lang="en-US" dirty="0" smtClean="0"/>
          </a:p>
          <a:p>
            <a:r>
              <a:rPr lang="en-US" dirty="0" smtClean="0"/>
              <a:t>Recuperation from not only physical illness but also the emotional distress and isolation that accompany homelessness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HOPE Recuperative Statistics</a:t>
            </a:r>
            <a:endParaRPr lang="en-US" dirty="0"/>
          </a:p>
        </p:txBody>
      </p:sp>
      <p:sp>
        <p:nvSpPr>
          <p:cNvPr id="3" name="Content Placeholder 2"/>
          <p:cNvSpPr>
            <a:spLocks noGrp="1"/>
          </p:cNvSpPr>
          <p:nvPr>
            <p:ph idx="1"/>
          </p:nvPr>
        </p:nvSpPr>
        <p:spPr>
          <a:xfrm>
            <a:off x="533400" y="609600"/>
            <a:ext cx="8183880" cy="4187952"/>
          </a:xfrm>
        </p:spPr>
        <p:txBody>
          <a:bodyPr>
            <a:normAutofit/>
          </a:bodyPr>
          <a:lstStyle/>
          <a:p>
            <a:pPr>
              <a:buNone/>
            </a:pPr>
            <a:endParaRPr lang="en-US" dirty="0" smtClean="0"/>
          </a:p>
          <a:p>
            <a:r>
              <a:rPr lang="en-US" dirty="0" smtClean="0"/>
              <a:t>Pilot Census to Date—27</a:t>
            </a:r>
          </a:p>
          <a:p>
            <a:r>
              <a:rPr lang="en-US" dirty="0" smtClean="0"/>
              <a:t>Patient issues</a:t>
            </a:r>
          </a:p>
          <a:p>
            <a:pPr>
              <a:buNone/>
            </a:pPr>
            <a:r>
              <a:rPr lang="en-US" dirty="0" smtClean="0"/>
              <a:t>		-</a:t>
            </a:r>
            <a:r>
              <a:rPr lang="en-US" sz="1800" dirty="0" smtClean="0"/>
              <a:t>amputations</a:t>
            </a:r>
          </a:p>
          <a:p>
            <a:pPr>
              <a:buNone/>
            </a:pPr>
            <a:r>
              <a:rPr lang="en-US" sz="1800" dirty="0" smtClean="0"/>
              <a:t>		-cancer</a:t>
            </a:r>
          </a:p>
          <a:p>
            <a:pPr>
              <a:buNone/>
            </a:pPr>
            <a:r>
              <a:rPr lang="en-US" sz="1800" dirty="0" smtClean="0"/>
              <a:t>		-brain shunt</a:t>
            </a:r>
          </a:p>
          <a:p>
            <a:pPr>
              <a:buNone/>
            </a:pPr>
            <a:r>
              <a:rPr lang="en-US" sz="1800" dirty="0" smtClean="0"/>
              <a:t>		-post surgery</a:t>
            </a:r>
          </a:p>
          <a:p>
            <a:pPr>
              <a:buNone/>
            </a:pPr>
            <a:r>
              <a:rPr lang="en-US" sz="1800" dirty="0" smtClean="0"/>
              <a:t>		-uncontrolled hypertension</a:t>
            </a:r>
          </a:p>
          <a:p>
            <a:pPr>
              <a:buNone/>
            </a:pPr>
            <a:r>
              <a:rPr lang="en-US" sz="1800" dirty="0" smtClean="0"/>
              <a:t>		-open heart surgery</a:t>
            </a:r>
          </a:p>
          <a:p>
            <a:pPr>
              <a:buNone/>
            </a:pPr>
            <a:r>
              <a:rPr lang="en-US" sz="1800" dirty="0" smtClean="0"/>
              <a:t>		-hit by car/car accident</a:t>
            </a:r>
          </a:p>
          <a:p>
            <a:pPr>
              <a:buNone/>
            </a:pPr>
            <a:r>
              <a:rPr lang="en-US" sz="1800" dirty="0" smtClean="0"/>
              <a:t>		-compound fractures requiring follow up surgery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HOPE Recuperative Outcomes</a:t>
            </a:r>
            <a:endParaRPr lang="en-US" dirty="0"/>
          </a:p>
        </p:txBody>
      </p:sp>
      <p:sp>
        <p:nvSpPr>
          <p:cNvPr id="3" name="Content Placeholder 2"/>
          <p:cNvSpPr>
            <a:spLocks noGrp="1"/>
          </p:cNvSpPr>
          <p:nvPr>
            <p:ph idx="1"/>
          </p:nvPr>
        </p:nvSpPr>
        <p:spPr/>
        <p:txBody>
          <a:bodyPr/>
          <a:lstStyle/>
          <a:p>
            <a:r>
              <a:rPr lang="en-US" dirty="0" smtClean="0"/>
              <a:t>To date 68% of exiting Recuperative guests were discharged to stable housing</a:t>
            </a:r>
          </a:p>
          <a:p>
            <a:r>
              <a:rPr lang="en-US" dirty="0" smtClean="0"/>
              <a:t>One guest with cancer died</a:t>
            </a:r>
          </a:p>
          <a:p>
            <a:r>
              <a:rPr lang="en-US" dirty="0" smtClean="0"/>
              <a:t>Five were discharged to adult shelter with housing funding committed</a:t>
            </a:r>
          </a:p>
          <a:p>
            <a:r>
              <a:rPr lang="en-US" dirty="0" smtClean="0"/>
              <a:t>Three guests were discharge to psychiatric hospitals</a:t>
            </a:r>
          </a:p>
          <a:p>
            <a:r>
              <a:rPr lang="en-US" dirty="0" smtClean="0"/>
              <a:t>One guest was discharged to court ordered program for substance use rehab</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876</TotalTime>
  <Words>674</Words>
  <Application>Microsoft Office PowerPoint</Application>
  <PresentationFormat>On-screen Show (4:3)</PresentationFormat>
  <Paragraphs>114</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Aspect</vt:lpstr>
      <vt:lpstr>HOPE Recuperative Center</vt:lpstr>
      <vt:lpstr>HOPE’s Recuperative Care Pilot</vt:lpstr>
      <vt:lpstr>   Pilot Goals</vt:lpstr>
      <vt:lpstr>Context for Recuperative Care</vt:lpstr>
      <vt:lpstr>What is Recuperative Care?</vt:lpstr>
      <vt:lpstr>When Homeless Individuals are Discharged from the Hospital</vt:lpstr>
      <vt:lpstr>What Recuperative Care Offers</vt:lpstr>
      <vt:lpstr>     HOPE Recuperative Statistics</vt:lpstr>
      <vt:lpstr>  HOPE Recuperative Outcomes</vt:lpstr>
      <vt:lpstr>  Recuperative Care Makes a Difference!</vt:lpstr>
      <vt:lpstr>                 Meet Jim</vt:lpstr>
      <vt:lpstr>               Jim’s Story</vt:lpstr>
      <vt:lpstr>                 Meet Eric</vt:lpstr>
      <vt:lpstr>               Eric’s Story</vt:lpstr>
      <vt:lpstr>Questions?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 Recuperative Center</dc:title>
  <dc:creator>Hope Warming Center</dc:creator>
  <cp:lastModifiedBy>Owner</cp:lastModifiedBy>
  <cp:revision>81</cp:revision>
  <dcterms:created xsi:type="dcterms:W3CDTF">2014-11-24T23:55:26Z</dcterms:created>
  <dcterms:modified xsi:type="dcterms:W3CDTF">2016-06-16T18:09:26Z</dcterms:modified>
</cp:coreProperties>
</file>