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76" r:id="rId5"/>
    <p:sldId id="260" r:id="rId6"/>
    <p:sldId id="273" r:id="rId7"/>
    <p:sldId id="274" r:id="rId8"/>
    <p:sldId id="272" r:id="rId9"/>
    <p:sldId id="263" r:id="rId10"/>
    <p:sldId id="264" r:id="rId11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D73"/>
    <a:srgbClr val="7B4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1868" autoAdjust="0"/>
  </p:normalViewPr>
  <p:slideViewPr>
    <p:cSldViewPr>
      <p:cViewPr varScale="1">
        <p:scale>
          <a:sx n="84" d="100"/>
          <a:sy n="84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3251429508811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46501218597674"/>
          <c:y val="0.10067022317476586"/>
          <c:w val="0.40809816741657301"/>
          <c:h val="0.811366770721707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Beds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Transitional Housing</c:v>
                </c:pt>
                <c:pt idx="1">
                  <c:v>Permanent Housing</c:v>
                </c:pt>
                <c:pt idx="2">
                  <c:v>Emergency Shelter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147</c:v>
                </c:pt>
                <c:pt idx="1">
                  <c:v>1083</c:v>
                </c:pt>
                <c:pt idx="2">
                  <c:v>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886904761904767"/>
          <c:y val="0.19385151190420727"/>
          <c:w val="0.41099561773528309"/>
          <c:h val="0.320270232493127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73561F-8ADF-4E59-92DC-444EB67F318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BD0AE8-9821-48C3-A390-08C3B4CD106A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years of data entry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7D2C2C7-3EF7-47DF-9613-48B77BECFF91}" type="parTrans" cxnId="{A6ED8A03-4DB6-4AE3-A70A-90B3E3A73537}">
      <dgm:prSet/>
      <dgm:spPr/>
      <dgm:t>
        <a:bodyPr/>
        <a:lstStyle/>
        <a:p>
          <a:endParaRPr lang="en-US"/>
        </a:p>
      </dgm:t>
    </dgm:pt>
    <dgm:pt modelId="{934BD436-CB7F-4DEA-8CE2-F26151BB86EF}" type="sibTrans" cxnId="{A6ED8A03-4DB6-4AE3-A70A-90B3E3A73537}">
      <dgm:prSet/>
      <dgm:spPr/>
      <dgm:t>
        <a:bodyPr/>
        <a:lstStyle/>
        <a:p>
          <a:endParaRPr lang="en-US"/>
        </a:p>
      </dgm:t>
    </dgm:pt>
    <dgm:pt modelId="{C0B0CD0A-F625-4037-8E4C-9AA568B1A511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participating agencies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3FBF3E6-D574-4549-9B70-2906F8FBD39A}" type="parTrans" cxnId="{C8FFB704-40DF-49FC-80A3-2405EAACDBEE}">
      <dgm:prSet/>
      <dgm:spPr/>
      <dgm:t>
        <a:bodyPr/>
        <a:lstStyle/>
        <a:p>
          <a:endParaRPr lang="en-US"/>
        </a:p>
      </dgm:t>
    </dgm:pt>
    <dgm:pt modelId="{7128CDB5-30EF-4488-9819-2DC049060CFD}" type="sibTrans" cxnId="{C8FFB704-40DF-49FC-80A3-2405EAACDBEE}">
      <dgm:prSet/>
      <dgm:spPr/>
      <dgm:t>
        <a:bodyPr/>
        <a:lstStyle/>
        <a:p>
          <a:endParaRPr lang="en-US"/>
        </a:p>
      </dgm:t>
    </dgm:pt>
    <dgm:pt modelId="{6A5173A7-66CA-4115-AB56-E9871B52B15C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homeless projects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31B68B0-E464-46DF-9BEB-435C2C549F38}" type="parTrans" cxnId="{E82D3060-B965-4BC4-B619-F0B4EB8D098A}">
      <dgm:prSet/>
      <dgm:spPr/>
      <dgm:t>
        <a:bodyPr/>
        <a:lstStyle/>
        <a:p>
          <a:endParaRPr lang="en-US"/>
        </a:p>
      </dgm:t>
    </dgm:pt>
    <dgm:pt modelId="{B8EA7C38-F059-494F-AD92-6CF7A96632D2}" type="sibTrans" cxnId="{E82D3060-B965-4BC4-B619-F0B4EB8D098A}">
      <dgm:prSet/>
      <dgm:spPr/>
      <dgm:t>
        <a:bodyPr/>
        <a:lstStyle/>
        <a:p>
          <a:endParaRPr lang="en-US"/>
        </a:p>
      </dgm:t>
    </dgm:pt>
    <dgm:pt modelId="{40C6EA8C-9D59-47B9-B23C-935A499DC39D}">
      <dgm:prSet phldrT="[Text]" custT="1"/>
      <dgm:spPr/>
      <dgm:t>
        <a:bodyPr/>
        <a:lstStyle/>
        <a:p>
          <a:r>
            <a:rPr lang="en-US" sz="2800" dirty="0" smtClean="0">
              <a:latin typeface="Helvetica" panose="020B0604020202020204" pitchFamily="34" charset="0"/>
              <a:cs typeface="Helvetica" panose="020B0604020202020204" pitchFamily="34" charset="0"/>
            </a:rPr>
            <a:t> end-users</a:t>
          </a:r>
          <a:endParaRPr lang="en-US" sz="28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5CEC613-A544-4EE9-8651-396700B403DD}" type="parTrans" cxnId="{0E8E131E-87CD-4F2B-A41C-7F733D698120}">
      <dgm:prSet/>
      <dgm:spPr/>
      <dgm:t>
        <a:bodyPr/>
        <a:lstStyle/>
        <a:p>
          <a:endParaRPr lang="en-US"/>
        </a:p>
      </dgm:t>
    </dgm:pt>
    <dgm:pt modelId="{9C13438D-B758-4AAE-931E-7AC939CB8A18}" type="sibTrans" cxnId="{0E8E131E-87CD-4F2B-A41C-7F733D698120}">
      <dgm:prSet/>
      <dgm:spPr/>
      <dgm:t>
        <a:bodyPr/>
        <a:lstStyle/>
        <a:p>
          <a:endParaRPr lang="en-US"/>
        </a:p>
      </dgm:t>
    </dgm:pt>
    <dgm:pt modelId="{68824922-5600-4A90-8C71-D69A4D2EF503}" type="pres">
      <dgm:prSet presAssocID="{B773561F-8ADF-4E59-92DC-444EB67F318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EC3FB70-59F4-4D0C-B807-8AF94E17F73B}" type="pres">
      <dgm:prSet presAssocID="{B773561F-8ADF-4E59-92DC-444EB67F3186}" presName="Name1" presStyleCnt="0"/>
      <dgm:spPr/>
    </dgm:pt>
    <dgm:pt modelId="{D6BF8FDE-4CE7-4DBB-BD90-C81AE0DCF62A}" type="pres">
      <dgm:prSet presAssocID="{B773561F-8ADF-4E59-92DC-444EB67F3186}" presName="cycle" presStyleCnt="0"/>
      <dgm:spPr/>
    </dgm:pt>
    <dgm:pt modelId="{EFBF1714-F625-48E7-8D3A-155FE92A5EF4}" type="pres">
      <dgm:prSet presAssocID="{B773561F-8ADF-4E59-92DC-444EB67F3186}" presName="srcNode" presStyleLbl="node1" presStyleIdx="0" presStyleCnt="4"/>
      <dgm:spPr/>
    </dgm:pt>
    <dgm:pt modelId="{C5D5BD5C-E54C-43EA-85C2-25FDC351CDC6}" type="pres">
      <dgm:prSet presAssocID="{B773561F-8ADF-4E59-92DC-444EB67F3186}" presName="conn" presStyleLbl="parChTrans1D2" presStyleIdx="0" presStyleCnt="1"/>
      <dgm:spPr/>
      <dgm:t>
        <a:bodyPr/>
        <a:lstStyle/>
        <a:p>
          <a:endParaRPr lang="en-US"/>
        </a:p>
      </dgm:t>
    </dgm:pt>
    <dgm:pt modelId="{D11017F3-FFFA-41CE-A728-1801023E56E9}" type="pres">
      <dgm:prSet presAssocID="{B773561F-8ADF-4E59-92DC-444EB67F3186}" presName="extraNode" presStyleLbl="node1" presStyleIdx="0" presStyleCnt="4"/>
      <dgm:spPr/>
    </dgm:pt>
    <dgm:pt modelId="{69C718A6-91AC-42BB-9470-D6EE62C3F858}" type="pres">
      <dgm:prSet presAssocID="{B773561F-8ADF-4E59-92DC-444EB67F3186}" presName="dstNode" presStyleLbl="node1" presStyleIdx="0" presStyleCnt="4"/>
      <dgm:spPr/>
    </dgm:pt>
    <dgm:pt modelId="{4C91CED7-37C6-4786-845C-89AEF713005E}" type="pres">
      <dgm:prSet presAssocID="{B0BD0AE8-9821-48C3-A390-08C3B4CD106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54FCF-0D82-44DB-8CC6-2D610A76D8A2}" type="pres">
      <dgm:prSet presAssocID="{B0BD0AE8-9821-48C3-A390-08C3B4CD106A}" presName="accent_1" presStyleCnt="0"/>
      <dgm:spPr/>
    </dgm:pt>
    <dgm:pt modelId="{7654DEBA-5117-4DAC-9095-A6F61C404B6D}" type="pres">
      <dgm:prSet presAssocID="{B0BD0AE8-9821-48C3-A390-08C3B4CD106A}" presName="accentRepeatNode" presStyleLbl="solidFgAcc1" presStyleIdx="0" presStyleCnt="4" custScaleX="111629" custScaleY="104459"/>
      <dgm:spPr/>
      <dgm:t>
        <a:bodyPr/>
        <a:lstStyle/>
        <a:p>
          <a:endParaRPr lang="en-US"/>
        </a:p>
      </dgm:t>
    </dgm:pt>
    <dgm:pt modelId="{54FBF2A9-C5D6-42B2-8968-2DDE9EE0FA95}" type="pres">
      <dgm:prSet presAssocID="{C0B0CD0A-F625-4037-8E4C-9AA568B1A511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368D8-EDE7-4BFA-8219-104C7308436A}" type="pres">
      <dgm:prSet presAssocID="{C0B0CD0A-F625-4037-8E4C-9AA568B1A511}" presName="accent_2" presStyleCnt="0"/>
      <dgm:spPr/>
    </dgm:pt>
    <dgm:pt modelId="{43967AAA-02A6-4E10-B51A-9D965C75EFDE}" type="pres">
      <dgm:prSet presAssocID="{C0B0CD0A-F625-4037-8E4C-9AA568B1A511}" presName="accentRepeatNode" presStyleLbl="solidFgAcc1" presStyleIdx="1" presStyleCnt="4" custScaleX="111629" custScaleY="104459"/>
      <dgm:spPr/>
    </dgm:pt>
    <dgm:pt modelId="{03A98B26-9CDB-4274-A893-F45CBA788BC6}" type="pres">
      <dgm:prSet presAssocID="{6A5173A7-66CA-4115-AB56-E9871B52B15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917AC-871D-40E1-8B12-84B4B0D05293}" type="pres">
      <dgm:prSet presAssocID="{6A5173A7-66CA-4115-AB56-E9871B52B15C}" presName="accent_3" presStyleCnt="0"/>
      <dgm:spPr/>
    </dgm:pt>
    <dgm:pt modelId="{F3FCE27E-718B-41DA-A8B6-233C2EC481CA}" type="pres">
      <dgm:prSet presAssocID="{6A5173A7-66CA-4115-AB56-E9871B52B15C}" presName="accentRepeatNode" presStyleLbl="solidFgAcc1" presStyleIdx="2" presStyleCnt="4" custScaleX="111629" custScaleY="104459"/>
      <dgm:spPr/>
    </dgm:pt>
    <dgm:pt modelId="{4FB60163-7CCC-4572-BF82-1AAECB4F8C82}" type="pres">
      <dgm:prSet presAssocID="{40C6EA8C-9D59-47B9-B23C-935A499DC39D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896689-29AB-4F99-8538-7611C2E04943}" type="pres">
      <dgm:prSet presAssocID="{40C6EA8C-9D59-47B9-B23C-935A499DC39D}" presName="accent_4" presStyleCnt="0"/>
      <dgm:spPr/>
    </dgm:pt>
    <dgm:pt modelId="{989CCA60-68E9-45B0-984E-8F6CF674EF69}" type="pres">
      <dgm:prSet presAssocID="{40C6EA8C-9D59-47B9-B23C-935A499DC39D}" presName="accentRepeatNode" presStyleLbl="solidFgAcc1" presStyleIdx="3" presStyleCnt="4" custScaleX="111629" custScaleY="104459"/>
      <dgm:spPr/>
    </dgm:pt>
  </dgm:ptLst>
  <dgm:cxnLst>
    <dgm:cxn modelId="{475BAC26-9F8D-4990-AD4D-E8EA4A2026FE}" type="presOf" srcId="{B0BD0AE8-9821-48C3-A390-08C3B4CD106A}" destId="{4C91CED7-37C6-4786-845C-89AEF713005E}" srcOrd="0" destOrd="0" presId="urn:microsoft.com/office/officeart/2008/layout/VerticalCurvedList"/>
    <dgm:cxn modelId="{5E7C4366-6796-4E80-A2B6-936B6E0A3A48}" type="presOf" srcId="{6A5173A7-66CA-4115-AB56-E9871B52B15C}" destId="{03A98B26-9CDB-4274-A893-F45CBA788BC6}" srcOrd="0" destOrd="0" presId="urn:microsoft.com/office/officeart/2008/layout/VerticalCurvedList"/>
    <dgm:cxn modelId="{E82D3060-B965-4BC4-B619-F0B4EB8D098A}" srcId="{B773561F-8ADF-4E59-92DC-444EB67F3186}" destId="{6A5173A7-66CA-4115-AB56-E9871B52B15C}" srcOrd="2" destOrd="0" parTransId="{031B68B0-E464-46DF-9BEB-435C2C549F38}" sibTransId="{B8EA7C38-F059-494F-AD92-6CF7A96632D2}"/>
    <dgm:cxn modelId="{C2DF5022-7DF8-42B5-A8C8-CD9978ECF9BA}" type="presOf" srcId="{934BD436-CB7F-4DEA-8CE2-F26151BB86EF}" destId="{C5D5BD5C-E54C-43EA-85C2-25FDC351CDC6}" srcOrd="0" destOrd="0" presId="urn:microsoft.com/office/officeart/2008/layout/VerticalCurvedList"/>
    <dgm:cxn modelId="{A6ED8A03-4DB6-4AE3-A70A-90B3E3A73537}" srcId="{B773561F-8ADF-4E59-92DC-444EB67F3186}" destId="{B0BD0AE8-9821-48C3-A390-08C3B4CD106A}" srcOrd="0" destOrd="0" parTransId="{27D2C2C7-3EF7-47DF-9613-48B77BECFF91}" sibTransId="{934BD436-CB7F-4DEA-8CE2-F26151BB86EF}"/>
    <dgm:cxn modelId="{917BFBCB-DB23-4B97-B4C5-999A5641830C}" type="presOf" srcId="{B773561F-8ADF-4E59-92DC-444EB67F3186}" destId="{68824922-5600-4A90-8C71-D69A4D2EF503}" srcOrd="0" destOrd="0" presId="urn:microsoft.com/office/officeart/2008/layout/VerticalCurvedList"/>
    <dgm:cxn modelId="{04EFE0BD-ED6D-4842-A998-23CFDD44C254}" type="presOf" srcId="{40C6EA8C-9D59-47B9-B23C-935A499DC39D}" destId="{4FB60163-7CCC-4572-BF82-1AAECB4F8C82}" srcOrd="0" destOrd="0" presId="urn:microsoft.com/office/officeart/2008/layout/VerticalCurvedList"/>
    <dgm:cxn modelId="{C8FFB704-40DF-49FC-80A3-2405EAACDBEE}" srcId="{B773561F-8ADF-4E59-92DC-444EB67F3186}" destId="{C0B0CD0A-F625-4037-8E4C-9AA568B1A511}" srcOrd="1" destOrd="0" parTransId="{33FBF3E6-D574-4549-9B70-2906F8FBD39A}" sibTransId="{7128CDB5-30EF-4488-9819-2DC049060CFD}"/>
    <dgm:cxn modelId="{0E8E131E-87CD-4F2B-A41C-7F733D698120}" srcId="{B773561F-8ADF-4E59-92DC-444EB67F3186}" destId="{40C6EA8C-9D59-47B9-B23C-935A499DC39D}" srcOrd="3" destOrd="0" parTransId="{45CEC613-A544-4EE9-8651-396700B403DD}" sibTransId="{9C13438D-B758-4AAE-931E-7AC939CB8A18}"/>
    <dgm:cxn modelId="{8FDC45AE-7513-403A-9AA9-D5AE62F7705E}" type="presOf" srcId="{C0B0CD0A-F625-4037-8E4C-9AA568B1A511}" destId="{54FBF2A9-C5D6-42B2-8968-2DDE9EE0FA95}" srcOrd="0" destOrd="0" presId="urn:microsoft.com/office/officeart/2008/layout/VerticalCurvedList"/>
    <dgm:cxn modelId="{1E20048B-6CD9-45C0-A03D-376F10CFC400}" type="presParOf" srcId="{68824922-5600-4A90-8C71-D69A4D2EF503}" destId="{0EC3FB70-59F4-4D0C-B807-8AF94E17F73B}" srcOrd="0" destOrd="0" presId="urn:microsoft.com/office/officeart/2008/layout/VerticalCurvedList"/>
    <dgm:cxn modelId="{0D7BAD34-FA86-4B5B-B781-7395AE299FE4}" type="presParOf" srcId="{0EC3FB70-59F4-4D0C-B807-8AF94E17F73B}" destId="{D6BF8FDE-4CE7-4DBB-BD90-C81AE0DCF62A}" srcOrd="0" destOrd="0" presId="urn:microsoft.com/office/officeart/2008/layout/VerticalCurvedList"/>
    <dgm:cxn modelId="{6E61DFAA-2204-40DF-92BB-1C69AEF7B7B9}" type="presParOf" srcId="{D6BF8FDE-4CE7-4DBB-BD90-C81AE0DCF62A}" destId="{EFBF1714-F625-48E7-8D3A-155FE92A5EF4}" srcOrd="0" destOrd="0" presId="urn:microsoft.com/office/officeart/2008/layout/VerticalCurvedList"/>
    <dgm:cxn modelId="{1337AE8A-7B12-4D80-B41F-C015B2715B10}" type="presParOf" srcId="{D6BF8FDE-4CE7-4DBB-BD90-C81AE0DCF62A}" destId="{C5D5BD5C-E54C-43EA-85C2-25FDC351CDC6}" srcOrd="1" destOrd="0" presId="urn:microsoft.com/office/officeart/2008/layout/VerticalCurvedList"/>
    <dgm:cxn modelId="{C73BECD5-112E-40F6-93E8-EB12E9BA524D}" type="presParOf" srcId="{D6BF8FDE-4CE7-4DBB-BD90-C81AE0DCF62A}" destId="{D11017F3-FFFA-41CE-A728-1801023E56E9}" srcOrd="2" destOrd="0" presId="urn:microsoft.com/office/officeart/2008/layout/VerticalCurvedList"/>
    <dgm:cxn modelId="{802FFC1F-C9A4-4C8C-906E-C4FA770F8033}" type="presParOf" srcId="{D6BF8FDE-4CE7-4DBB-BD90-C81AE0DCF62A}" destId="{69C718A6-91AC-42BB-9470-D6EE62C3F858}" srcOrd="3" destOrd="0" presId="urn:microsoft.com/office/officeart/2008/layout/VerticalCurvedList"/>
    <dgm:cxn modelId="{5125FDC9-BC4D-4C5A-A9E6-7A7C292842DE}" type="presParOf" srcId="{0EC3FB70-59F4-4D0C-B807-8AF94E17F73B}" destId="{4C91CED7-37C6-4786-845C-89AEF713005E}" srcOrd="1" destOrd="0" presId="urn:microsoft.com/office/officeart/2008/layout/VerticalCurvedList"/>
    <dgm:cxn modelId="{F5C37D26-5F95-40C4-8B18-DFAE7CE17D2F}" type="presParOf" srcId="{0EC3FB70-59F4-4D0C-B807-8AF94E17F73B}" destId="{05954FCF-0D82-44DB-8CC6-2D610A76D8A2}" srcOrd="2" destOrd="0" presId="urn:microsoft.com/office/officeart/2008/layout/VerticalCurvedList"/>
    <dgm:cxn modelId="{740E50CA-9294-4DEF-B441-CAB977CE1AA6}" type="presParOf" srcId="{05954FCF-0D82-44DB-8CC6-2D610A76D8A2}" destId="{7654DEBA-5117-4DAC-9095-A6F61C404B6D}" srcOrd="0" destOrd="0" presId="urn:microsoft.com/office/officeart/2008/layout/VerticalCurvedList"/>
    <dgm:cxn modelId="{A3871889-B056-4B82-8C30-6160AEAB2312}" type="presParOf" srcId="{0EC3FB70-59F4-4D0C-B807-8AF94E17F73B}" destId="{54FBF2A9-C5D6-42B2-8968-2DDE9EE0FA95}" srcOrd="3" destOrd="0" presId="urn:microsoft.com/office/officeart/2008/layout/VerticalCurvedList"/>
    <dgm:cxn modelId="{731E0387-A93C-4F4F-9A34-351B4F0D62BD}" type="presParOf" srcId="{0EC3FB70-59F4-4D0C-B807-8AF94E17F73B}" destId="{6FF368D8-EDE7-4BFA-8219-104C7308436A}" srcOrd="4" destOrd="0" presId="urn:microsoft.com/office/officeart/2008/layout/VerticalCurvedList"/>
    <dgm:cxn modelId="{21B2DED0-032B-4721-9977-9B7FD1FC3634}" type="presParOf" srcId="{6FF368D8-EDE7-4BFA-8219-104C7308436A}" destId="{43967AAA-02A6-4E10-B51A-9D965C75EFDE}" srcOrd="0" destOrd="0" presId="urn:microsoft.com/office/officeart/2008/layout/VerticalCurvedList"/>
    <dgm:cxn modelId="{861F291F-EE0F-4C28-B6FF-2502675A7D6C}" type="presParOf" srcId="{0EC3FB70-59F4-4D0C-B807-8AF94E17F73B}" destId="{03A98B26-9CDB-4274-A893-F45CBA788BC6}" srcOrd="5" destOrd="0" presId="urn:microsoft.com/office/officeart/2008/layout/VerticalCurvedList"/>
    <dgm:cxn modelId="{1A771F4C-9AD9-47CA-A90F-7AA6F1AD14D3}" type="presParOf" srcId="{0EC3FB70-59F4-4D0C-B807-8AF94E17F73B}" destId="{390917AC-871D-40E1-8B12-84B4B0D05293}" srcOrd="6" destOrd="0" presId="urn:microsoft.com/office/officeart/2008/layout/VerticalCurvedList"/>
    <dgm:cxn modelId="{A064C4B8-7954-4A36-80CD-B77D61199A6B}" type="presParOf" srcId="{390917AC-871D-40E1-8B12-84B4B0D05293}" destId="{F3FCE27E-718B-41DA-A8B6-233C2EC481CA}" srcOrd="0" destOrd="0" presId="urn:microsoft.com/office/officeart/2008/layout/VerticalCurvedList"/>
    <dgm:cxn modelId="{9F2F92D9-0B6F-40F9-8ADF-855CDA0EE7AB}" type="presParOf" srcId="{0EC3FB70-59F4-4D0C-B807-8AF94E17F73B}" destId="{4FB60163-7CCC-4572-BF82-1AAECB4F8C82}" srcOrd="7" destOrd="0" presId="urn:microsoft.com/office/officeart/2008/layout/VerticalCurvedList"/>
    <dgm:cxn modelId="{F6C3CF3E-6BA0-4098-BCA3-2407DA990C6D}" type="presParOf" srcId="{0EC3FB70-59F4-4D0C-B807-8AF94E17F73B}" destId="{A0896689-29AB-4F99-8538-7611C2E04943}" srcOrd="8" destOrd="0" presId="urn:microsoft.com/office/officeart/2008/layout/VerticalCurvedList"/>
    <dgm:cxn modelId="{0B43FCA4-C0D4-424E-A284-2D09A44C2BD5}" type="presParOf" srcId="{A0896689-29AB-4F99-8538-7611C2E04943}" destId="{989CCA60-68E9-45B0-984E-8F6CF674EF6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321108-3C6D-46EB-B44D-D2C34B19697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F8ACB6-80AF-4E0D-B8B6-7014D64B03FB}">
      <dgm:prSet phldrT="[Text]"/>
      <dgm:spPr/>
      <dgm:t>
        <a:bodyPr/>
        <a:lstStyle/>
        <a:p>
          <a:r>
            <a:rPr lang="en-US" dirty="0" smtClean="0"/>
            <a:t>3,700 TOTAL </a:t>
          </a:r>
          <a:endParaRPr lang="en-US" dirty="0"/>
        </a:p>
      </dgm:t>
    </dgm:pt>
    <dgm:pt modelId="{2488FEE6-2CCB-4C77-9A1D-A6657FF0FA69}" type="parTrans" cxnId="{6ED3C1D9-AA7D-49F8-808E-7CB116FD0878}">
      <dgm:prSet/>
      <dgm:spPr/>
      <dgm:t>
        <a:bodyPr/>
        <a:lstStyle/>
        <a:p>
          <a:endParaRPr lang="en-US"/>
        </a:p>
      </dgm:t>
    </dgm:pt>
    <dgm:pt modelId="{7B12F4A9-A3E6-477B-B114-32ADF8770EB4}" type="sibTrans" cxnId="{6ED3C1D9-AA7D-49F8-808E-7CB116FD0878}">
      <dgm:prSet/>
      <dgm:spPr/>
      <dgm:t>
        <a:bodyPr/>
        <a:lstStyle/>
        <a:p>
          <a:endParaRPr lang="en-US"/>
        </a:p>
      </dgm:t>
    </dgm:pt>
    <dgm:pt modelId="{434B3937-8032-4DFD-B847-9DDA311ED5D0}">
      <dgm:prSet phldrT="[Text]"/>
      <dgm:spPr/>
      <dgm:t>
        <a:bodyPr/>
        <a:lstStyle/>
        <a:p>
          <a:r>
            <a:rPr lang="en-US" dirty="0" smtClean="0"/>
            <a:t>1,400 Persons in Families</a:t>
          </a:r>
          <a:endParaRPr lang="en-US" dirty="0"/>
        </a:p>
      </dgm:t>
    </dgm:pt>
    <dgm:pt modelId="{B33DFC4C-DC14-47C2-BD45-B15840CD15FB}" type="parTrans" cxnId="{448FA408-B6B0-4D74-AF8A-B10DAABD4399}">
      <dgm:prSet/>
      <dgm:spPr/>
      <dgm:t>
        <a:bodyPr/>
        <a:lstStyle/>
        <a:p>
          <a:endParaRPr lang="en-US"/>
        </a:p>
      </dgm:t>
    </dgm:pt>
    <dgm:pt modelId="{165DD024-1049-4E1D-9687-A545694AD5AA}" type="sibTrans" cxnId="{448FA408-B6B0-4D74-AF8A-B10DAABD4399}">
      <dgm:prSet/>
      <dgm:spPr/>
      <dgm:t>
        <a:bodyPr/>
        <a:lstStyle/>
        <a:p>
          <a:endParaRPr lang="en-US"/>
        </a:p>
      </dgm:t>
    </dgm:pt>
    <dgm:pt modelId="{3F36B787-17AA-4BAF-9F3E-4CDF5716B91C}">
      <dgm:prSet phldrT="[Text]"/>
      <dgm:spPr/>
      <dgm:t>
        <a:bodyPr/>
        <a:lstStyle/>
        <a:p>
          <a:r>
            <a:rPr lang="en-US" dirty="0" smtClean="0"/>
            <a:t>2,300 Individuals</a:t>
          </a:r>
          <a:endParaRPr lang="en-US" dirty="0"/>
        </a:p>
      </dgm:t>
    </dgm:pt>
    <dgm:pt modelId="{D94DB8D2-9ADF-47E3-AC97-F749720FAF10}" type="parTrans" cxnId="{A3258425-AED4-4237-A65F-EB234AAA0A3D}">
      <dgm:prSet/>
      <dgm:spPr/>
      <dgm:t>
        <a:bodyPr/>
        <a:lstStyle/>
        <a:p>
          <a:endParaRPr lang="en-US"/>
        </a:p>
      </dgm:t>
    </dgm:pt>
    <dgm:pt modelId="{436E65D6-B919-4DE8-9EF9-E165F9B2E22A}" type="sibTrans" cxnId="{A3258425-AED4-4237-A65F-EB234AAA0A3D}">
      <dgm:prSet/>
      <dgm:spPr/>
      <dgm:t>
        <a:bodyPr/>
        <a:lstStyle/>
        <a:p>
          <a:endParaRPr lang="en-US"/>
        </a:p>
      </dgm:t>
    </dgm:pt>
    <dgm:pt modelId="{387B11E5-1C22-4EC5-8CBA-172C361D8F2A}" type="pres">
      <dgm:prSet presAssocID="{87321108-3C6D-46EB-B44D-D2C34B19697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3E673BF-366C-497A-B734-A51C460B9807}" type="pres">
      <dgm:prSet presAssocID="{1FF8ACB6-80AF-4E0D-B8B6-7014D64B03FB}" presName="centerShape" presStyleLbl="node0" presStyleIdx="0" presStyleCnt="1"/>
      <dgm:spPr/>
      <dgm:t>
        <a:bodyPr/>
        <a:lstStyle/>
        <a:p>
          <a:endParaRPr lang="en-US"/>
        </a:p>
      </dgm:t>
    </dgm:pt>
    <dgm:pt modelId="{9FB36FB2-05E6-43D2-A617-A7874CE5F458}" type="pres">
      <dgm:prSet presAssocID="{B33DFC4C-DC14-47C2-BD45-B15840CD15FB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F9CFAA7F-9B6C-4C1E-BDD9-DB33925A4D11}" type="pres">
      <dgm:prSet presAssocID="{434B3937-8032-4DFD-B847-9DDA311ED5D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C46E44-AF1C-4A29-9754-D652C0B6D840}" type="pres">
      <dgm:prSet presAssocID="{D94DB8D2-9ADF-47E3-AC97-F749720FAF10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A0081A5F-4724-4861-8B5A-9022E4B18247}" type="pres">
      <dgm:prSet presAssocID="{3F36B787-17AA-4BAF-9F3E-4CDF5716B91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8FA408-B6B0-4D74-AF8A-B10DAABD4399}" srcId="{1FF8ACB6-80AF-4E0D-B8B6-7014D64B03FB}" destId="{434B3937-8032-4DFD-B847-9DDA311ED5D0}" srcOrd="0" destOrd="0" parTransId="{B33DFC4C-DC14-47C2-BD45-B15840CD15FB}" sibTransId="{165DD024-1049-4E1D-9687-A545694AD5AA}"/>
    <dgm:cxn modelId="{D99FFE9E-72E3-417E-AB28-D13DD4572B3E}" type="presOf" srcId="{434B3937-8032-4DFD-B847-9DDA311ED5D0}" destId="{F9CFAA7F-9B6C-4C1E-BDD9-DB33925A4D11}" srcOrd="0" destOrd="0" presId="urn:microsoft.com/office/officeart/2005/8/layout/radial4"/>
    <dgm:cxn modelId="{B3625FCC-72ED-44B8-B900-7D589A3344EB}" type="presOf" srcId="{B33DFC4C-DC14-47C2-BD45-B15840CD15FB}" destId="{9FB36FB2-05E6-43D2-A617-A7874CE5F458}" srcOrd="0" destOrd="0" presId="urn:microsoft.com/office/officeart/2005/8/layout/radial4"/>
    <dgm:cxn modelId="{BCBAEDF7-9BC5-49A3-99AA-DF6BC3B97787}" type="presOf" srcId="{87321108-3C6D-46EB-B44D-D2C34B196975}" destId="{387B11E5-1C22-4EC5-8CBA-172C361D8F2A}" srcOrd="0" destOrd="0" presId="urn:microsoft.com/office/officeart/2005/8/layout/radial4"/>
    <dgm:cxn modelId="{4ABCA522-1C52-48DF-8D9B-3E8C2A167ED2}" type="presOf" srcId="{1FF8ACB6-80AF-4E0D-B8B6-7014D64B03FB}" destId="{83E673BF-366C-497A-B734-A51C460B9807}" srcOrd="0" destOrd="0" presId="urn:microsoft.com/office/officeart/2005/8/layout/radial4"/>
    <dgm:cxn modelId="{A3258425-AED4-4237-A65F-EB234AAA0A3D}" srcId="{1FF8ACB6-80AF-4E0D-B8B6-7014D64B03FB}" destId="{3F36B787-17AA-4BAF-9F3E-4CDF5716B91C}" srcOrd="1" destOrd="0" parTransId="{D94DB8D2-9ADF-47E3-AC97-F749720FAF10}" sibTransId="{436E65D6-B919-4DE8-9EF9-E165F9B2E22A}"/>
    <dgm:cxn modelId="{29949AF8-E04D-49EB-89BB-A49AC455F4EE}" type="presOf" srcId="{3F36B787-17AA-4BAF-9F3E-4CDF5716B91C}" destId="{A0081A5F-4724-4861-8B5A-9022E4B18247}" srcOrd="0" destOrd="0" presId="urn:microsoft.com/office/officeart/2005/8/layout/radial4"/>
    <dgm:cxn modelId="{6ED3C1D9-AA7D-49F8-808E-7CB116FD0878}" srcId="{87321108-3C6D-46EB-B44D-D2C34B196975}" destId="{1FF8ACB6-80AF-4E0D-B8B6-7014D64B03FB}" srcOrd="0" destOrd="0" parTransId="{2488FEE6-2CCB-4C77-9A1D-A6657FF0FA69}" sibTransId="{7B12F4A9-A3E6-477B-B114-32ADF8770EB4}"/>
    <dgm:cxn modelId="{339298EC-47F8-41DE-807D-E302A5484CBE}" type="presOf" srcId="{D94DB8D2-9ADF-47E3-AC97-F749720FAF10}" destId="{B2C46E44-AF1C-4A29-9754-D652C0B6D840}" srcOrd="0" destOrd="0" presId="urn:microsoft.com/office/officeart/2005/8/layout/radial4"/>
    <dgm:cxn modelId="{2C56AA2B-3AB3-4C9C-915B-4BBA8537D727}" type="presParOf" srcId="{387B11E5-1C22-4EC5-8CBA-172C361D8F2A}" destId="{83E673BF-366C-497A-B734-A51C460B9807}" srcOrd="0" destOrd="0" presId="urn:microsoft.com/office/officeart/2005/8/layout/radial4"/>
    <dgm:cxn modelId="{BC00A055-16EF-4EC7-A306-0D8E8C28B8DD}" type="presParOf" srcId="{387B11E5-1C22-4EC5-8CBA-172C361D8F2A}" destId="{9FB36FB2-05E6-43D2-A617-A7874CE5F458}" srcOrd="1" destOrd="0" presId="urn:microsoft.com/office/officeart/2005/8/layout/radial4"/>
    <dgm:cxn modelId="{FD659FC3-1FE1-4B45-B247-7A5343186CC2}" type="presParOf" srcId="{387B11E5-1C22-4EC5-8CBA-172C361D8F2A}" destId="{F9CFAA7F-9B6C-4C1E-BDD9-DB33925A4D11}" srcOrd="2" destOrd="0" presId="urn:microsoft.com/office/officeart/2005/8/layout/radial4"/>
    <dgm:cxn modelId="{D53BF84D-BA73-46FB-B023-284E53A626CE}" type="presParOf" srcId="{387B11E5-1C22-4EC5-8CBA-172C361D8F2A}" destId="{B2C46E44-AF1C-4A29-9754-D652C0B6D840}" srcOrd="3" destOrd="0" presId="urn:microsoft.com/office/officeart/2005/8/layout/radial4"/>
    <dgm:cxn modelId="{F326BCA7-C537-4590-88AB-1AB72E7648DF}" type="presParOf" srcId="{387B11E5-1C22-4EC5-8CBA-172C361D8F2A}" destId="{A0081A5F-4724-4861-8B5A-9022E4B18247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E8E141-FBDE-450C-BD7B-44FCE4688A7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43BC71-5ED4-40BC-A988-1C365590690D}">
      <dgm:prSet phldrT="[Text]" custT="1"/>
      <dgm:spPr/>
      <dgm:t>
        <a:bodyPr/>
        <a:lstStyle/>
        <a:p>
          <a:r>
            <a:rPr lang="en-US" sz="2400" dirty="0" smtClean="0"/>
            <a:t>52% Male</a:t>
          </a:r>
          <a:endParaRPr lang="en-US" sz="2400" dirty="0"/>
        </a:p>
      </dgm:t>
    </dgm:pt>
    <dgm:pt modelId="{07876BFC-A07F-4E64-AD75-77547CCBBFD2}" type="parTrans" cxnId="{7B78475A-CCA4-4A6C-B893-AF5E7852B916}">
      <dgm:prSet/>
      <dgm:spPr/>
      <dgm:t>
        <a:bodyPr/>
        <a:lstStyle/>
        <a:p>
          <a:endParaRPr lang="en-US"/>
        </a:p>
      </dgm:t>
    </dgm:pt>
    <dgm:pt modelId="{13685EFD-1E9C-4C12-BF28-D5BE44EC1113}" type="sibTrans" cxnId="{7B78475A-CCA4-4A6C-B893-AF5E7852B916}">
      <dgm:prSet custT="1"/>
      <dgm:spPr/>
      <dgm:t>
        <a:bodyPr/>
        <a:lstStyle/>
        <a:p>
          <a:r>
            <a:rPr lang="en-US" sz="2400" dirty="0" smtClean="0"/>
            <a:t>47% Female</a:t>
          </a:r>
          <a:endParaRPr lang="en-US" sz="2400" dirty="0"/>
        </a:p>
      </dgm:t>
    </dgm:pt>
    <dgm:pt modelId="{B77FAAAD-3801-44E0-8273-0FB70D4BA775}" type="pres">
      <dgm:prSet presAssocID="{06E8E141-FBDE-450C-BD7B-44FCE4688A7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43921EE-75A1-4AAB-A30C-F3C012616B11}" type="pres">
      <dgm:prSet presAssocID="{EF43BC71-5ED4-40BC-A988-1C365590690D}" presName="composite" presStyleCnt="0"/>
      <dgm:spPr/>
    </dgm:pt>
    <dgm:pt modelId="{D8DD5B81-58C5-45E2-8B8C-99C39DBF5A39}" type="pres">
      <dgm:prSet presAssocID="{EF43BC71-5ED4-40BC-A988-1C365590690D}" presName="Parent1" presStyleLbl="node1" presStyleIdx="0" presStyleCnt="2" custLinFactNeighborY="-625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B4E3C2-85AC-44C8-95C8-28F089A7DD89}" type="pres">
      <dgm:prSet presAssocID="{EF43BC71-5ED4-40BC-A988-1C365590690D}" presName="Childtext1" presStyleLbl="revTx" presStyleIdx="0" presStyleCnt="1" custLinFactX="-29839" custLinFactNeighborX="-100000" custLinFactNeighborY="-518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8AC22-1D90-4722-836F-30DAB9706028}" type="pres">
      <dgm:prSet presAssocID="{EF43BC71-5ED4-40BC-A988-1C365590690D}" presName="BalanceSpacing" presStyleCnt="0"/>
      <dgm:spPr/>
    </dgm:pt>
    <dgm:pt modelId="{836C10DC-6F91-49C7-A40F-2B64E2DB585D}" type="pres">
      <dgm:prSet presAssocID="{EF43BC71-5ED4-40BC-A988-1C365590690D}" presName="BalanceSpacing1" presStyleCnt="0"/>
      <dgm:spPr/>
    </dgm:pt>
    <dgm:pt modelId="{CA2A41B6-1994-4678-BF30-C80BF2912653}" type="pres">
      <dgm:prSet presAssocID="{13685EFD-1E9C-4C12-BF28-D5BE44EC1113}" presName="Accent1Text" presStyleLbl="node1" presStyleIdx="1" presStyleCnt="2" custLinFactNeighborY="-6250"/>
      <dgm:spPr/>
      <dgm:t>
        <a:bodyPr/>
        <a:lstStyle/>
        <a:p>
          <a:endParaRPr lang="en-US"/>
        </a:p>
      </dgm:t>
    </dgm:pt>
  </dgm:ptLst>
  <dgm:cxnLst>
    <dgm:cxn modelId="{4A0081C3-2A06-4D8E-B5E0-3F6BF479A0C5}" type="presOf" srcId="{13685EFD-1E9C-4C12-BF28-D5BE44EC1113}" destId="{CA2A41B6-1994-4678-BF30-C80BF2912653}" srcOrd="0" destOrd="0" presId="urn:microsoft.com/office/officeart/2008/layout/AlternatingHexagons"/>
    <dgm:cxn modelId="{C2962153-41F2-445B-9AE2-7DDC6B56C273}" type="presOf" srcId="{EF43BC71-5ED4-40BC-A988-1C365590690D}" destId="{D8DD5B81-58C5-45E2-8B8C-99C39DBF5A39}" srcOrd="0" destOrd="0" presId="urn:microsoft.com/office/officeart/2008/layout/AlternatingHexagons"/>
    <dgm:cxn modelId="{7B78475A-CCA4-4A6C-B893-AF5E7852B916}" srcId="{06E8E141-FBDE-450C-BD7B-44FCE4688A75}" destId="{EF43BC71-5ED4-40BC-A988-1C365590690D}" srcOrd="0" destOrd="0" parTransId="{07876BFC-A07F-4E64-AD75-77547CCBBFD2}" sibTransId="{13685EFD-1E9C-4C12-BF28-D5BE44EC1113}"/>
    <dgm:cxn modelId="{480BEA05-7405-4C66-83E8-C96BD8103F7B}" type="presOf" srcId="{06E8E141-FBDE-450C-BD7B-44FCE4688A75}" destId="{B77FAAAD-3801-44E0-8273-0FB70D4BA775}" srcOrd="0" destOrd="0" presId="urn:microsoft.com/office/officeart/2008/layout/AlternatingHexagons"/>
    <dgm:cxn modelId="{DA01597F-E668-4779-B634-07A3DC9CF8D6}" type="presParOf" srcId="{B77FAAAD-3801-44E0-8273-0FB70D4BA775}" destId="{A43921EE-75A1-4AAB-A30C-F3C012616B11}" srcOrd="0" destOrd="0" presId="urn:microsoft.com/office/officeart/2008/layout/AlternatingHexagons"/>
    <dgm:cxn modelId="{C8447A15-22B2-48A2-8D41-9F79BA169019}" type="presParOf" srcId="{A43921EE-75A1-4AAB-A30C-F3C012616B11}" destId="{D8DD5B81-58C5-45E2-8B8C-99C39DBF5A39}" srcOrd="0" destOrd="0" presId="urn:microsoft.com/office/officeart/2008/layout/AlternatingHexagons"/>
    <dgm:cxn modelId="{220246EF-9351-42B2-8529-D3DBD4E6D7B6}" type="presParOf" srcId="{A43921EE-75A1-4AAB-A30C-F3C012616B11}" destId="{0DB4E3C2-85AC-44C8-95C8-28F089A7DD89}" srcOrd="1" destOrd="0" presId="urn:microsoft.com/office/officeart/2008/layout/AlternatingHexagons"/>
    <dgm:cxn modelId="{5CC519C6-888E-44C9-8BAE-DF0A12B2EE79}" type="presParOf" srcId="{A43921EE-75A1-4AAB-A30C-F3C012616B11}" destId="{CED8AC22-1D90-4722-836F-30DAB9706028}" srcOrd="2" destOrd="0" presId="urn:microsoft.com/office/officeart/2008/layout/AlternatingHexagons"/>
    <dgm:cxn modelId="{EFD31B84-750F-4C6D-9765-50D536B4B124}" type="presParOf" srcId="{A43921EE-75A1-4AAB-A30C-F3C012616B11}" destId="{836C10DC-6F91-49C7-A40F-2B64E2DB585D}" srcOrd="3" destOrd="0" presId="urn:microsoft.com/office/officeart/2008/layout/AlternatingHexagons"/>
    <dgm:cxn modelId="{3C5D500E-EB75-49AB-A0BB-2841ED0F5E14}" type="presParOf" srcId="{A43921EE-75A1-4AAB-A30C-F3C012616B11}" destId="{CA2A41B6-1994-4678-BF30-C80BF291265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501158D-5D5E-4E0F-840E-E7E6045B055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6C7B60-4F0E-4972-BA12-202CB3B27D81}">
      <dgm:prSet phldrT="[Text]"/>
      <dgm:spPr/>
      <dgm:t>
        <a:bodyPr/>
        <a:lstStyle/>
        <a:p>
          <a:r>
            <a:rPr lang="en-US" b="1" dirty="0" smtClean="0">
              <a:latin typeface="Helvetica" panose="020B0604020202020204" pitchFamily="34" charset="0"/>
              <a:cs typeface="Helvetica" panose="020B0604020202020204" pitchFamily="34" charset="0"/>
            </a:rPr>
            <a:t>481</a:t>
          </a:r>
        </a:p>
        <a:p>
          <a:r>
            <a:rPr lang="en-US" dirty="0" smtClean="0">
              <a:latin typeface="Helvetica" panose="020B0604020202020204" pitchFamily="34" charset="0"/>
              <a:cs typeface="Helvetica" panose="020B0604020202020204" pitchFamily="34" charset="0"/>
            </a:rPr>
            <a:t>TOTAL</a:t>
          </a:r>
          <a:endParaRPr lang="en-US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B569B8A-3681-455F-8B0E-53A2639851B9}" type="parTrans" cxnId="{3EC7E4C0-F7B0-4CCF-8943-FD9D44026C6F}">
      <dgm:prSet/>
      <dgm:spPr/>
      <dgm:t>
        <a:bodyPr/>
        <a:lstStyle/>
        <a:p>
          <a:endParaRPr lang="en-US"/>
        </a:p>
      </dgm:t>
    </dgm:pt>
    <dgm:pt modelId="{B57DF492-425D-4ED4-A136-AF8E91D9BD25}" type="sibTrans" cxnId="{3EC7E4C0-F7B0-4CCF-8943-FD9D44026C6F}">
      <dgm:prSet/>
      <dgm:spPr/>
      <dgm:t>
        <a:bodyPr/>
        <a:lstStyle/>
        <a:p>
          <a:endParaRPr lang="en-US"/>
        </a:p>
      </dgm:t>
    </dgm:pt>
    <dgm:pt modelId="{E2DED417-018A-449C-B39C-5E962A19D42A}">
      <dgm:prSet phldrT="[Text]" custT="1"/>
      <dgm:spPr/>
      <dgm:t>
        <a:bodyPr/>
        <a:lstStyle/>
        <a:p>
          <a:r>
            <a:rPr lang="en-US" sz="2400" b="1" dirty="0" smtClean="0">
              <a:latin typeface="Helvetica" panose="020B0604020202020204" pitchFamily="34" charset="0"/>
              <a:cs typeface="Helvetica" panose="020B0604020202020204" pitchFamily="34" charset="0"/>
            </a:rPr>
            <a:t>242 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Emergency Shelter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2677192-8635-4927-8D19-D6C46501BA63}" type="parTrans" cxnId="{41A3E069-F2AC-48BC-9CF9-54BDCCE0555E}">
      <dgm:prSet/>
      <dgm:spPr/>
      <dgm:t>
        <a:bodyPr/>
        <a:lstStyle/>
        <a:p>
          <a:endParaRPr lang="en-US"/>
        </a:p>
      </dgm:t>
    </dgm:pt>
    <dgm:pt modelId="{C8318C3B-A4CA-4378-8D90-6D72DA17A290}" type="sibTrans" cxnId="{41A3E069-F2AC-48BC-9CF9-54BDCCE0555E}">
      <dgm:prSet/>
      <dgm:spPr/>
      <dgm:t>
        <a:bodyPr/>
        <a:lstStyle/>
        <a:p>
          <a:endParaRPr lang="en-US"/>
        </a:p>
      </dgm:t>
    </dgm:pt>
    <dgm:pt modelId="{1C586EFA-9C80-497F-BE35-6ABE7A0A5640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143 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Transitional Housing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DDE9866-F18D-4910-AABA-2DE715B010DA}" type="parTrans" cxnId="{44C3A34C-2920-4715-8546-97900B66C633}">
      <dgm:prSet/>
      <dgm:spPr/>
      <dgm:t>
        <a:bodyPr/>
        <a:lstStyle/>
        <a:p>
          <a:endParaRPr lang="en-US"/>
        </a:p>
      </dgm:t>
    </dgm:pt>
    <dgm:pt modelId="{98FC1A9D-D71F-4CE7-AB52-140EF41BFCBF}" type="sibTrans" cxnId="{44C3A34C-2920-4715-8546-97900B66C633}">
      <dgm:prSet/>
      <dgm:spPr/>
      <dgm:t>
        <a:bodyPr/>
        <a:lstStyle/>
        <a:p>
          <a:endParaRPr lang="en-US"/>
        </a:p>
      </dgm:t>
    </dgm:pt>
    <dgm:pt modelId="{4E9C37A0-7288-41CA-9F79-CA0AD19F1F94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96</a:t>
          </a:r>
          <a:r>
            <a:rPr lang="en-US" sz="2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US" sz="2200" dirty="0" smtClean="0">
              <a:latin typeface="Helvetica" panose="020B0604020202020204" pitchFamily="34" charset="0"/>
              <a:cs typeface="Helvetica" panose="020B0604020202020204" pitchFamily="34" charset="0"/>
            </a:rPr>
            <a:t>     Unsheltered</a:t>
          </a:r>
          <a:endParaRPr lang="en-US" sz="2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59E6B1D-BE42-4BB5-B81D-17A1CE52C6E3}" type="parTrans" cxnId="{EA1CC79F-7312-42B4-904C-E727686E720E}">
      <dgm:prSet/>
      <dgm:spPr/>
      <dgm:t>
        <a:bodyPr/>
        <a:lstStyle/>
        <a:p>
          <a:endParaRPr lang="en-US"/>
        </a:p>
      </dgm:t>
    </dgm:pt>
    <dgm:pt modelId="{40BFA802-22D2-484F-9AEE-3949FCB13CAF}" type="sibTrans" cxnId="{EA1CC79F-7312-42B4-904C-E727686E720E}">
      <dgm:prSet/>
      <dgm:spPr/>
      <dgm:t>
        <a:bodyPr/>
        <a:lstStyle/>
        <a:p>
          <a:endParaRPr lang="en-US"/>
        </a:p>
      </dgm:t>
    </dgm:pt>
    <dgm:pt modelId="{965D9B3C-A68D-4C44-A9B3-524975899D73}" type="pres">
      <dgm:prSet presAssocID="{B501158D-5D5E-4E0F-840E-E7E6045B055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45A13C1-5044-47C2-9064-AC2BA45D4BB4}" type="pres">
      <dgm:prSet presAssocID="{E76C7B60-4F0E-4972-BA12-202CB3B27D81}" presName="centerShape" presStyleLbl="node0" presStyleIdx="0" presStyleCnt="1"/>
      <dgm:spPr>
        <a:prstGeom prst="pentagon">
          <a:avLst/>
        </a:prstGeom>
      </dgm:spPr>
      <dgm:t>
        <a:bodyPr/>
        <a:lstStyle/>
        <a:p>
          <a:endParaRPr lang="en-US"/>
        </a:p>
      </dgm:t>
    </dgm:pt>
    <dgm:pt modelId="{493C40AE-A564-4255-BFEA-60FCC4387AA4}" type="pres">
      <dgm:prSet presAssocID="{D2677192-8635-4927-8D19-D6C46501BA63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1100EEA0-92B4-430B-A524-661CE778259B}" type="pres">
      <dgm:prSet presAssocID="{E2DED417-018A-449C-B39C-5E962A19D42A}" presName="node" presStyleLbl="node1" presStyleIdx="0" presStyleCnt="3" custScaleY="77871" custRadScaleRad="128808" custRadScaleInc="26601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  <dgm:pt modelId="{0B66C7D1-1D2C-4564-B9B0-E07C7E7F2D29}" type="pres">
      <dgm:prSet presAssocID="{6DDE9866-F18D-4910-AABA-2DE715B010DA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534427E-3751-4254-89B6-717B93DA5121}" type="pres">
      <dgm:prSet presAssocID="{1C586EFA-9C80-497F-BE35-6ABE7A0A5640}" presName="node" presStyleLbl="node1" presStyleIdx="1" presStyleCnt="3" custScaleY="77871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  <dgm:pt modelId="{231D315E-ACE4-45F2-A5CD-F5C6F5C241BE}" type="pres">
      <dgm:prSet presAssocID="{A59E6B1D-BE42-4BB5-B81D-17A1CE52C6E3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7DC8AE2-59F8-44FA-BEBC-AFB03209F297}" type="pres">
      <dgm:prSet presAssocID="{4E9C37A0-7288-41CA-9F79-CA0AD19F1F94}" presName="node" presStyleLbl="node1" presStyleIdx="2" presStyleCnt="3" custScaleY="77871" custRadScaleRad="129387" custRadScaleInc="-26048">
        <dgm:presLayoutVars>
          <dgm:bulletEnabled val="1"/>
        </dgm:presLayoutVars>
      </dgm:prSet>
      <dgm:spPr>
        <a:prstGeom prst="snip2SameRect">
          <a:avLst/>
        </a:prstGeom>
      </dgm:spPr>
      <dgm:t>
        <a:bodyPr/>
        <a:lstStyle/>
        <a:p>
          <a:endParaRPr lang="en-US"/>
        </a:p>
      </dgm:t>
    </dgm:pt>
  </dgm:ptLst>
  <dgm:cxnLst>
    <dgm:cxn modelId="{4A2E0E56-391B-4F3B-8156-D220F355353F}" type="presOf" srcId="{1C586EFA-9C80-497F-BE35-6ABE7A0A5640}" destId="{2534427E-3751-4254-89B6-717B93DA5121}" srcOrd="0" destOrd="0" presId="urn:microsoft.com/office/officeart/2005/8/layout/radial4"/>
    <dgm:cxn modelId="{41A3E069-F2AC-48BC-9CF9-54BDCCE0555E}" srcId="{E76C7B60-4F0E-4972-BA12-202CB3B27D81}" destId="{E2DED417-018A-449C-B39C-5E962A19D42A}" srcOrd="0" destOrd="0" parTransId="{D2677192-8635-4927-8D19-D6C46501BA63}" sibTransId="{C8318C3B-A4CA-4378-8D90-6D72DA17A290}"/>
    <dgm:cxn modelId="{212F14DF-154C-40AB-B8D7-543A761E4B9C}" type="presOf" srcId="{E76C7B60-4F0E-4972-BA12-202CB3B27D81}" destId="{F45A13C1-5044-47C2-9064-AC2BA45D4BB4}" srcOrd="0" destOrd="0" presId="urn:microsoft.com/office/officeart/2005/8/layout/radial4"/>
    <dgm:cxn modelId="{44C3A34C-2920-4715-8546-97900B66C633}" srcId="{E76C7B60-4F0E-4972-BA12-202CB3B27D81}" destId="{1C586EFA-9C80-497F-BE35-6ABE7A0A5640}" srcOrd="1" destOrd="0" parTransId="{6DDE9866-F18D-4910-AABA-2DE715B010DA}" sibTransId="{98FC1A9D-D71F-4CE7-AB52-140EF41BFCBF}"/>
    <dgm:cxn modelId="{3EC7E4C0-F7B0-4CCF-8943-FD9D44026C6F}" srcId="{B501158D-5D5E-4E0F-840E-E7E6045B055B}" destId="{E76C7B60-4F0E-4972-BA12-202CB3B27D81}" srcOrd="0" destOrd="0" parTransId="{2B569B8A-3681-455F-8B0E-53A2639851B9}" sibTransId="{B57DF492-425D-4ED4-A136-AF8E91D9BD25}"/>
    <dgm:cxn modelId="{D6D3D725-D6ED-43E9-8FEE-2B5F4380E0D9}" type="presOf" srcId="{B501158D-5D5E-4E0F-840E-E7E6045B055B}" destId="{965D9B3C-A68D-4C44-A9B3-524975899D73}" srcOrd="0" destOrd="0" presId="urn:microsoft.com/office/officeart/2005/8/layout/radial4"/>
    <dgm:cxn modelId="{EA1CC79F-7312-42B4-904C-E727686E720E}" srcId="{E76C7B60-4F0E-4972-BA12-202CB3B27D81}" destId="{4E9C37A0-7288-41CA-9F79-CA0AD19F1F94}" srcOrd="2" destOrd="0" parTransId="{A59E6B1D-BE42-4BB5-B81D-17A1CE52C6E3}" sibTransId="{40BFA802-22D2-484F-9AEE-3949FCB13CAF}"/>
    <dgm:cxn modelId="{A164FA10-F042-491F-9335-FAB2A8F53682}" type="presOf" srcId="{6DDE9866-F18D-4910-AABA-2DE715B010DA}" destId="{0B66C7D1-1D2C-4564-B9B0-E07C7E7F2D29}" srcOrd="0" destOrd="0" presId="urn:microsoft.com/office/officeart/2005/8/layout/radial4"/>
    <dgm:cxn modelId="{922460FC-370E-43B8-B575-BE07A5C4BD0B}" type="presOf" srcId="{D2677192-8635-4927-8D19-D6C46501BA63}" destId="{493C40AE-A564-4255-BFEA-60FCC4387AA4}" srcOrd="0" destOrd="0" presId="urn:microsoft.com/office/officeart/2005/8/layout/radial4"/>
    <dgm:cxn modelId="{11AEF1FC-1D67-4F86-96D8-2AEE70FB30A1}" type="presOf" srcId="{A59E6B1D-BE42-4BB5-B81D-17A1CE52C6E3}" destId="{231D315E-ACE4-45F2-A5CD-F5C6F5C241BE}" srcOrd="0" destOrd="0" presId="urn:microsoft.com/office/officeart/2005/8/layout/radial4"/>
    <dgm:cxn modelId="{FDC5D76B-44F5-4286-8D93-889CB98F1026}" type="presOf" srcId="{E2DED417-018A-449C-B39C-5E962A19D42A}" destId="{1100EEA0-92B4-430B-A524-661CE778259B}" srcOrd="0" destOrd="0" presId="urn:microsoft.com/office/officeart/2005/8/layout/radial4"/>
    <dgm:cxn modelId="{22EEC8C6-39BA-4DC0-B6E2-62E3EB079888}" type="presOf" srcId="{4E9C37A0-7288-41CA-9F79-CA0AD19F1F94}" destId="{B7DC8AE2-59F8-44FA-BEBC-AFB03209F297}" srcOrd="0" destOrd="0" presId="urn:microsoft.com/office/officeart/2005/8/layout/radial4"/>
    <dgm:cxn modelId="{CAEDEBDD-B5D6-44C2-BA4B-5446D91A45FA}" type="presParOf" srcId="{965D9B3C-A68D-4C44-A9B3-524975899D73}" destId="{F45A13C1-5044-47C2-9064-AC2BA45D4BB4}" srcOrd="0" destOrd="0" presId="urn:microsoft.com/office/officeart/2005/8/layout/radial4"/>
    <dgm:cxn modelId="{D9F0650B-E615-4F0C-A7F1-45AB4A66B76E}" type="presParOf" srcId="{965D9B3C-A68D-4C44-A9B3-524975899D73}" destId="{493C40AE-A564-4255-BFEA-60FCC4387AA4}" srcOrd="1" destOrd="0" presId="urn:microsoft.com/office/officeart/2005/8/layout/radial4"/>
    <dgm:cxn modelId="{5CA88C77-4CEE-4EF0-A5FA-31A4A2D9D4DC}" type="presParOf" srcId="{965D9B3C-A68D-4C44-A9B3-524975899D73}" destId="{1100EEA0-92B4-430B-A524-661CE778259B}" srcOrd="2" destOrd="0" presId="urn:microsoft.com/office/officeart/2005/8/layout/radial4"/>
    <dgm:cxn modelId="{2D53F475-AB3E-4073-B35E-BC269D11FEFC}" type="presParOf" srcId="{965D9B3C-A68D-4C44-A9B3-524975899D73}" destId="{0B66C7D1-1D2C-4564-B9B0-E07C7E7F2D29}" srcOrd="3" destOrd="0" presId="urn:microsoft.com/office/officeart/2005/8/layout/radial4"/>
    <dgm:cxn modelId="{726D528D-B5F9-4C8D-8473-D9DC37DCDC3D}" type="presParOf" srcId="{965D9B3C-A68D-4C44-A9B3-524975899D73}" destId="{2534427E-3751-4254-89B6-717B93DA5121}" srcOrd="4" destOrd="0" presId="urn:microsoft.com/office/officeart/2005/8/layout/radial4"/>
    <dgm:cxn modelId="{3040505F-8BAD-466B-AE24-520188BC3805}" type="presParOf" srcId="{965D9B3C-A68D-4C44-A9B3-524975899D73}" destId="{231D315E-ACE4-45F2-A5CD-F5C6F5C241BE}" srcOrd="5" destOrd="0" presId="urn:microsoft.com/office/officeart/2005/8/layout/radial4"/>
    <dgm:cxn modelId="{D67A9B1F-24E6-4791-B1BB-5E464F970256}" type="presParOf" srcId="{965D9B3C-A68D-4C44-A9B3-524975899D73}" destId="{B7DC8AE2-59F8-44FA-BEBC-AFB03209F29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487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487" y="8917127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16" tIns="46959" rIns="93916" bIns="4695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78A0AAC-03BA-441C-987F-10ECCC356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2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7" y="0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/>
          <a:lstStyle>
            <a:lvl1pPr algn="r">
              <a:defRPr sz="1200"/>
            </a:lvl1pPr>
          </a:lstStyle>
          <a:p>
            <a:pPr>
              <a:defRPr/>
            </a:pPr>
            <a:fld id="{5036D5DE-ABD5-4696-AD08-84B32F99FDF2}" type="datetimeFigureOut">
              <a:rPr lang="en-US"/>
              <a:pPr>
                <a:defRPr/>
              </a:pPr>
              <a:t>5/26/2015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6" tIns="46959" rIns="93916" bIns="4695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1" y="4460168"/>
            <a:ext cx="5680693" cy="4224494"/>
          </a:xfrm>
          <a:prstGeom prst="rect">
            <a:avLst/>
          </a:prstGeom>
        </p:spPr>
        <p:txBody>
          <a:bodyPr vert="horz" lIns="93916" tIns="46959" rIns="93916" bIns="4695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7127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7" y="8917127"/>
            <a:ext cx="3078383" cy="469745"/>
          </a:xfrm>
          <a:prstGeom prst="rect">
            <a:avLst/>
          </a:prstGeom>
        </p:spPr>
        <p:txBody>
          <a:bodyPr vert="horz" lIns="93916" tIns="46959" rIns="93916" bIns="46959" rtlCol="0" anchor="b"/>
          <a:lstStyle>
            <a:lvl1pPr algn="r">
              <a:defRPr sz="1200"/>
            </a:lvl1pPr>
          </a:lstStyle>
          <a:p>
            <a:pPr>
              <a:defRPr/>
            </a:pPr>
            <a:fld id="{7B45FADF-D0FB-4371-A66E-B436789327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9946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17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4169D-53B6-421C-BD3C-6192B050B49C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091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504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20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44169D-53B6-421C-BD3C-6192B050B49C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3831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758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9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FADF-D0FB-4371-A66E-B436789327D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County’s goals</a:t>
            </a:r>
            <a:r>
              <a:rPr lang="en-US" baseline="0" dirty="0" smtClean="0"/>
              <a:t>/outcomes – join us!!!!!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Data Quality- continuing to improve and review agency reports on monthly basis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Follow-ups- what happens after a client exits</a:t>
            </a:r>
          </a:p>
          <a:p>
            <a:r>
              <a:rPr lang="en-US" baseline="0" dirty="0" smtClean="0"/>
              <a:t>	- effectiveness of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13E7C9-49C5-45F3-90AE-AC19E4C8C8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1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05BF16-43DD-4D8B-98FA-EDFD33A84CF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839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517C79-0741-4039-8D0D-1221F6A9DC7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072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B93EC-1081-43E6-95FB-502C6E453D0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822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F2BAE-22BA-4379-80BE-333A4CD8D41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973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C6F00-974F-4177-B8D5-097E19528C7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112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3A1C74-19F7-44BF-8956-9AE2B955A48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4063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DD486-F8D6-4F45-8689-47BD8FFE7BD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2847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B056C5-30B3-45B4-89D0-B2D23D76ACF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45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5F714-A61B-43F2-8D6B-1E771938CBF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831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63F7A94-C691-447E-814D-9E291963E92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689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29C4F-A8B7-40DD-9170-9A507E11B46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057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7E067F-C610-4D53-9DA8-7024613FE18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36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23288"/>
            <a:ext cx="6339840" cy="2877312"/>
          </a:xfrm>
          <a:ln>
            <a:noFill/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dirty="0" smtClean="0">
                <a:solidFill>
                  <a:srgbClr val="000000"/>
                </a:solidFill>
              </a:rPr>
              <a:t>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/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4900" dirty="0" smtClean="0">
                <a:ln>
                  <a:solidFill>
                    <a:srgbClr val="394D73"/>
                  </a:solidFill>
                </a:ln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900" dirty="0" smtClean="0">
                <a:ln>
                  <a:solidFill>
                    <a:srgbClr val="394D73"/>
                  </a:solidFill>
                </a:ln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44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AKLAND</a:t>
            </a: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</a:t>
            </a:r>
            <a:r>
              <a:rPr lang="en-US" sz="44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OUNTY</a:t>
            </a:r>
            <a:r>
              <a:rPr lang="en-US" sz="53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 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NNUAL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TATE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</a:t>
            </a:r>
            <a:r>
              <a:rPr lang="en-US" sz="40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OMELESSNESS</a:t>
            </a:r>
            <a:r>
              <a:rPr lang="en-US" sz="4900" b="1" dirty="0" smtClean="0">
                <a:ln>
                  <a:solidFill>
                    <a:srgbClr val="394D73"/>
                  </a:solidFill>
                </a:ln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2014</a:t>
            </a:r>
            <a:r>
              <a:rPr lang="en-US" sz="4400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/>
            </a:r>
            <a:br>
              <a:rPr lang="en-US" sz="4400" dirty="0" smtClean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endParaRPr lang="en-US" sz="4000" dirty="0" smtClean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455621"/>
            <a:ext cx="809036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ALLIANCE FOR HOUSING– ANNUAL RETREAT</a:t>
            </a:r>
          </a:p>
          <a:p>
            <a:pPr eaLnBrk="1" hangingPunct="1"/>
            <a:r>
              <a:rPr lang="en-US" sz="2800" b="1" dirty="0" smtClean="0"/>
              <a:t>MAY 15, 2014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514600"/>
            <a:ext cx="1828800" cy="1682774"/>
          </a:xfrm>
          <a:prstGeom prst="rect">
            <a:avLst/>
          </a:prstGeom>
          <a:solidFill>
            <a:srgbClr val="7B4152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91291" y="2373010"/>
            <a:ext cx="7543800" cy="1450757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QUESTIONS?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HMIS U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PDATE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58554330"/>
              </p:ext>
            </p:extLst>
          </p:nvPr>
        </p:nvGraphicFramePr>
        <p:xfrm>
          <a:off x="1524000" y="1752600"/>
          <a:ext cx="6553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676400" y="2087880"/>
            <a:ext cx="819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3600" y="3134738"/>
            <a:ext cx="819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13</a:t>
            </a:r>
            <a:endParaRPr lang="en-US" sz="3600" b="1" dirty="0">
              <a:solidFill>
                <a:schemeClr val="accent1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74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80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61290" y="5257800"/>
            <a:ext cx="953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Helvetica" panose="020B060402020202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118</a:t>
            </a:r>
            <a:endParaRPr lang="en-US" sz="3600" b="1" dirty="0">
              <a:solidFill>
                <a:schemeClr val="accent2">
                  <a:lumMod val="75000"/>
                </a:schemeClr>
              </a:solidFill>
              <a:latin typeface="Helvetica" panose="020B060402020202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900333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PPROXIMATE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OMELESS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ERSONS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ERVED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2014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33332"/>
            <a:ext cx="990601" cy="870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OMELESS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P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ERSONS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S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ERVED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2014</a:t>
            </a:r>
            <a:endParaRPr lang="en-US" sz="36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7368253"/>
              </p:ext>
            </p:extLst>
          </p:nvPr>
        </p:nvGraphicFramePr>
        <p:xfrm>
          <a:off x="-457200" y="2209800"/>
          <a:ext cx="60960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966359" y="3581401"/>
            <a:ext cx="1905000" cy="2057399"/>
            <a:chOff x="2747265" y="795707"/>
            <a:chExt cx="1473200" cy="1693333"/>
          </a:xfrm>
        </p:grpSpPr>
        <p:sp>
          <p:nvSpPr>
            <p:cNvPr id="15" name="Hexagon 14"/>
            <p:cNvSpPr/>
            <p:nvPr/>
          </p:nvSpPr>
          <p:spPr>
            <a:xfrm rot="5400000">
              <a:off x="2637198" y="905774"/>
              <a:ext cx="1693333" cy="147320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17" name="Hexagon 4"/>
            <p:cNvSpPr/>
            <p:nvPr/>
          </p:nvSpPr>
          <p:spPr>
            <a:xfrm>
              <a:off x="2934208" y="1172003"/>
              <a:ext cx="1168400" cy="1037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4000" dirty="0" smtClean="0"/>
                <a:t>33.3</a:t>
              </a:r>
              <a:r>
                <a:rPr lang="en-US" sz="3000" dirty="0" smtClean="0"/>
                <a:t> Average  Age</a:t>
              </a:r>
              <a:endParaRPr lang="en-US" sz="3000" kern="120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991149" y="3793066"/>
            <a:ext cx="1485851" cy="1693333"/>
            <a:chOff x="2688336" y="105832"/>
            <a:chExt cx="1485851" cy="1693333"/>
          </a:xfrm>
        </p:grpSpPr>
        <p:sp>
          <p:nvSpPr>
            <p:cNvPr id="28" name="Hexagon 27"/>
            <p:cNvSpPr/>
            <p:nvPr/>
          </p:nvSpPr>
          <p:spPr>
            <a:xfrm rot="5400000">
              <a:off x="2578269" y="215899"/>
              <a:ext cx="1693333" cy="147320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/>
            <p:cNvSpPr/>
            <p:nvPr/>
          </p:nvSpPr>
          <p:spPr>
            <a:xfrm>
              <a:off x="2815238" y="369711"/>
              <a:ext cx="1358949" cy="1165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dirty="0"/>
                <a:t>6</a:t>
              </a:r>
              <a:r>
                <a:rPr lang="en-US" sz="2400" kern="1200" dirty="0" smtClean="0"/>
                <a:t>2% </a:t>
              </a:r>
              <a:r>
                <a:rPr lang="en-US" sz="2400" dirty="0" smtClean="0"/>
                <a:t>Black/African Am.</a:t>
              </a:r>
              <a:endParaRPr lang="en-US" sz="24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604000" y="3793066"/>
            <a:ext cx="1473200" cy="1693333"/>
            <a:chOff x="2688336" y="105832"/>
            <a:chExt cx="1473200" cy="1693333"/>
          </a:xfrm>
        </p:grpSpPr>
        <p:sp>
          <p:nvSpPr>
            <p:cNvPr id="31" name="Hexagon 30"/>
            <p:cNvSpPr/>
            <p:nvPr/>
          </p:nvSpPr>
          <p:spPr>
            <a:xfrm rot="5400000">
              <a:off x="2578269" y="215899"/>
              <a:ext cx="1693333" cy="1473200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Hexagon 4"/>
            <p:cNvSpPr/>
            <p:nvPr/>
          </p:nvSpPr>
          <p:spPr>
            <a:xfrm>
              <a:off x="2917909" y="369711"/>
              <a:ext cx="1079972" cy="11655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/>
                <a:t>35% White</a:t>
              </a:r>
              <a:endParaRPr lang="en-US" sz="2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751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76299" y="2514600"/>
            <a:ext cx="7543801" cy="402336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76300" y="301843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54864" algn="ctr" fontAlgn="auto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OINT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T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IME (PIT) </a:t>
            </a:r>
          </a:p>
          <a:p>
            <a:pPr marL="54864"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JANUARY 28, 2015</a:t>
            </a:r>
            <a:endParaRPr lang="en-US" sz="2800" b="1" dirty="0" smtClean="0">
              <a:solidFill>
                <a:srgbClr val="394D73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81192733"/>
              </p:ext>
            </p:extLst>
          </p:nvPr>
        </p:nvGraphicFramePr>
        <p:xfrm>
          <a:off x="1752600" y="1905000"/>
          <a:ext cx="60198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H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OUSING</a:t>
            </a: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I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NVENTORY</a:t>
            </a: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40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HART (HIC)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00591002"/>
              </p:ext>
            </p:extLst>
          </p:nvPr>
        </p:nvGraphicFramePr>
        <p:xfrm>
          <a:off x="228600" y="1905000"/>
          <a:ext cx="8534400" cy="429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3975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R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APID</a:t>
            </a: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R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EHOUSING</a:t>
            </a: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 (RRH)</a:t>
            </a:r>
            <a:endParaRPr lang="en-US" sz="36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229600" cy="4267200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Status of RRH in Oakland County</a:t>
            </a: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Our Projects</a:t>
            </a:r>
          </a:p>
          <a:p>
            <a: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South Oakland Shelter ESG</a:t>
            </a:r>
          </a:p>
          <a:p>
            <a: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CHN MSHDA ESG</a:t>
            </a:r>
          </a:p>
          <a:p>
            <a: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CHN Oakland Rapid Rehousing HUD</a:t>
            </a:r>
          </a:p>
          <a:p>
            <a: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SSVF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49351"/>
            <a:ext cx="990601" cy="8701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315476"/>
            <a:ext cx="1142999" cy="10040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81600"/>
            <a:ext cx="1295400" cy="11379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315476"/>
            <a:ext cx="1142999" cy="10040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54404"/>
            <a:ext cx="990601" cy="87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968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59" y="228600"/>
            <a:ext cx="7543800" cy="1450757"/>
          </a:xfrm>
        </p:spPr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O</a:t>
            </a:r>
            <a:r>
              <a:rPr lang="en-US" sz="3600" b="1" dirty="0" smtClean="0">
                <a:solidFill>
                  <a:srgbClr val="394D73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UTCOMES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2057400"/>
            <a:ext cx="8229600" cy="4267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3200" dirty="0">
                <a:latin typeface="Helvetica" panose="020B0604020202020204" pitchFamily="34" charset="0"/>
                <a:cs typeface="Helvetica" panose="020B0604020202020204" pitchFamily="34" charset="0"/>
              </a:rPr>
              <a:t>89.4% Engagement Rate </a:t>
            </a: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2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48.4% Positive Destination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2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722155"/>
              </p:ext>
            </p:extLst>
          </p:nvPr>
        </p:nvGraphicFramePr>
        <p:xfrm>
          <a:off x="533400" y="3657600"/>
          <a:ext cx="8138160" cy="1577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2133600"/>
                <a:gridCol w="2194560"/>
              </a:tblGrid>
              <a:tr h="60732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Extent of homelessness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Percentage of population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Positive Housing Destination Rate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1-2 times in the past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29.27%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43.02%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2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3-4 times in the past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5.17%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55.36%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3226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First Time Homeless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37.46%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56.92%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85800" y="5869094"/>
            <a:ext cx="7031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Chronically Homeless not included due to variability of 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party verification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45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14400" y="2015546"/>
            <a:ext cx="8229600" cy="4267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</a:t>
            </a:r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Data q</a:t>
            </a: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uality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Outcomes Committee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 Focusing on follow-ups</a:t>
            </a:r>
          </a:p>
          <a:p>
            <a:pPr mar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r>
              <a:rPr lang="en-US" sz="3600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6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Comparative studies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 2" panose="05020102010507070707" pitchFamily="18" charset="2"/>
              <a:buChar char="²"/>
              <a:defRPr/>
            </a:pPr>
            <a:endParaRPr lang="en-US" sz="36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F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UTURE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OF</a:t>
            </a:r>
            <a:r>
              <a:rPr lang="en-US" sz="4400" b="1" dirty="0" smtClean="0">
                <a:solidFill>
                  <a:srgbClr val="394D73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HMIS</a:t>
            </a:r>
            <a:endParaRPr lang="en-US" sz="2800" b="1" dirty="0" smtClean="0">
              <a:solidFill>
                <a:srgbClr val="394D73"/>
              </a:solidFill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410200"/>
            <a:ext cx="990601" cy="8701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5257800"/>
            <a:ext cx="1142999" cy="100407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5105400"/>
            <a:ext cx="1295400" cy="11379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257800"/>
            <a:ext cx="1142999" cy="10040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761" y="5410200"/>
            <a:ext cx="990601" cy="870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3F3F3F"/>
      </a:dk2>
      <a:lt2>
        <a:srgbClr val="CCDDEA"/>
      </a:lt2>
      <a:accent1>
        <a:srgbClr val="5C303D"/>
      </a:accent1>
      <a:accent2>
        <a:srgbClr val="7B4152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16022</TotalTime>
  <Words>234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Tahoma</vt:lpstr>
      <vt:lpstr>Verdana</vt:lpstr>
      <vt:lpstr>Wingdings</vt:lpstr>
      <vt:lpstr>Wingdings 2</vt:lpstr>
      <vt:lpstr>Retrospect</vt:lpstr>
      <vt:lpstr>         OAKLAND COUNTY-  ANNUAL STATE OF HOMELESSNESS 2014 </vt:lpstr>
      <vt:lpstr>PowerPoint Presentation</vt:lpstr>
      <vt:lpstr>PowerPoint Presentation</vt:lpstr>
      <vt:lpstr>PowerPoint Presentation</vt:lpstr>
      <vt:lpstr>PowerPoint Presentation</vt:lpstr>
      <vt:lpstr>HOUSING INVENTORY CHART (HIC)</vt:lpstr>
      <vt:lpstr>RAPID REHOUSING (RRH)</vt:lpstr>
      <vt:lpstr>OUTCOMES</vt:lpstr>
      <vt:lpstr>THE FUTURE OF HMIS</vt:lpstr>
      <vt:lpstr>QUESTIONS?</vt:lpstr>
    </vt:vector>
  </TitlesOfParts>
  <Company>CHN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kelliott</dc:creator>
  <cp:lastModifiedBy>Angela Gougherty</cp:lastModifiedBy>
  <cp:revision>656</cp:revision>
  <cp:lastPrinted>2015-05-15T01:37:37Z</cp:lastPrinted>
  <dcterms:created xsi:type="dcterms:W3CDTF">2009-03-06T14:38:42Z</dcterms:created>
  <dcterms:modified xsi:type="dcterms:W3CDTF">2015-05-26T14:22:25Z</dcterms:modified>
</cp:coreProperties>
</file>